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1" r:id="rId3"/>
    <p:sldMasterId id="2147483722" r:id="rId4"/>
    <p:sldMasterId id="2147483723" r:id="rId5"/>
    <p:sldMasterId id="2147483724" r:id="rId6"/>
    <p:sldMasterId id="2147483725" r:id="rId7"/>
    <p:sldMasterId id="2147483726" r:id="rId8"/>
    <p:sldMasterId id="214748372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Lst>
  <p:sldSz cy="13716000" cx="24377650"/>
  <p:notesSz cx="6858000" cy="9144000"/>
  <p:embeddedFontLst>
    <p:embeddedFont>
      <p:font typeface="Lato"/>
      <p:regular r:id="rId156"/>
      <p:bold r:id="rId157"/>
      <p:italic r:id="rId158"/>
      <p:boldItalic r:id="rId159"/>
    </p:embeddedFont>
    <p:embeddedFont>
      <p:font typeface="Lato Light"/>
      <p:regular r:id="rId160"/>
      <p:bold r:id="rId161"/>
      <p:italic r:id="rId162"/>
      <p:boldItalic r:id="rId1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slide" Target="slides/slide115.xml"/><Relationship Id="rId29" Type="http://schemas.openxmlformats.org/officeDocument/2006/relationships/slide" Target="slides/slide19.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150" Type="http://schemas.openxmlformats.org/officeDocument/2006/relationships/slide" Target="slides/slide140.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39.xml"/><Relationship Id="rId4" Type="http://schemas.openxmlformats.org/officeDocument/2006/relationships/slideMaster" Target="slideMasters/slideMaster2.xml"/><Relationship Id="rId148" Type="http://schemas.openxmlformats.org/officeDocument/2006/relationships/slide" Target="slides/slide138.xml"/><Relationship Id="rId9" Type="http://schemas.openxmlformats.org/officeDocument/2006/relationships/slideMaster" Target="slideMasters/slideMaster7.xml"/><Relationship Id="rId143" Type="http://schemas.openxmlformats.org/officeDocument/2006/relationships/slide" Target="slides/slide133.xml"/><Relationship Id="rId142" Type="http://schemas.openxmlformats.org/officeDocument/2006/relationships/slide" Target="slides/slide132.xml"/><Relationship Id="rId141" Type="http://schemas.openxmlformats.org/officeDocument/2006/relationships/slide" Target="slides/slide131.xml"/><Relationship Id="rId140" Type="http://schemas.openxmlformats.org/officeDocument/2006/relationships/slide" Target="slides/slide130.xml"/><Relationship Id="rId5" Type="http://schemas.openxmlformats.org/officeDocument/2006/relationships/slideMaster" Target="slideMasters/slideMaster3.xml"/><Relationship Id="rId147" Type="http://schemas.openxmlformats.org/officeDocument/2006/relationships/slide" Target="slides/slide137.xml"/><Relationship Id="rId6" Type="http://schemas.openxmlformats.org/officeDocument/2006/relationships/slideMaster" Target="slideMasters/slideMaster4.xml"/><Relationship Id="rId146" Type="http://schemas.openxmlformats.org/officeDocument/2006/relationships/slide" Target="slides/slide136.xml"/><Relationship Id="rId7" Type="http://schemas.openxmlformats.org/officeDocument/2006/relationships/slideMaster" Target="slideMasters/slideMaster5.xml"/><Relationship Id="rId145" Type="http://schemas.openxmlformats.org/officeDocument/2006/relationships/slide" Target="slides/slide135.xml"/><Relationship Id="rId8" Type="http://schemas.openxmlformats.org/officeDocument/2006/relationships/slideMaster" Target="slideMasters/slideMaster6.xml"/><Relationship Id="rId144" Type="http://schemas.openxmlformats.org/officeDocument/2006/relationships/slide" Target="slides/slide13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163" Type="http://schemas.openxmlformats.org/officeDocument/2006/relationships/font" Target="fonts/LatoLight-boldItalic.fntdata"/><Relationship Id="rId162" Type="http://schemas.openxmlformats.org/officeDocument/2006/relationships/font" Target="fonts/LatoLight-italic.fntdata"/><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161" Type="http://schemas.openxmlformats.org/officeDocument/2006/relationships/font" Target="fonts/LatoLight-bold.fntdata"/><Relationship Id="rId54" Type="http://schemas.openxmlformats.org/officeDocument/2006/relationships/slide" Target="slides/slide44.xml"/><Relationship Id="rId160" Type="http://schemas.openxmlformats.org/officeDocument/2006/relationships/font" Target="fonts/LatoLight-regular.fntdata"/><Relationship Id="rId57" Type="http://schemas.openxmlformats.org/officeDocument/2006/relationships/slide" Target="slides/slide47.xml"/><Relationship Id="rId56" Type="http://schemas.openxmlformats.org/officeDocument/2006/relationships/slide" Target="slides/slide46.xml"/><Relationship Id="rId159" Type="http://schemas.openxmlformats.org/officeDocument/2006/relationships/font" Target="fonts/Lato-boldItalic.fntdata"/><Relationship Id="rId59" Type="http://schemas.openxmlformats.org/officeDocument/2006/relationships/slide" Target="slides/slide49.xml"/><Relationship Id="rId154" Type="http://schemas.openxmlformats.org/officeDocument/2006/relationships/slide" Target="slides/slide144.xml"/><Relationship Id="rId58" Type="http://schemas.openxmlformats.org/officeDocument/2006/relationships/slide" Target="slides/slide48.xml"/><Relationship Id="rId153" Type="http://schemas.openxmlformats.org/officeDocument/2006/relationships/slide" Target="slides/slide143.xml"/><Relationship Id="rId152" Type="http://schemas.openxmlformats.org/officeDocument/2006/relationships/slide" Target="slides/slide142.xml"/><Relationship Id="rId151" Type="http://schemas.openxmlformats.org/officeDocument/2006/relationships/slide" Target="slides/slide141.xml"/><Relationship Id="rId158" Type="http://schemas.openxmlformats.org/officeDocument/2006/relationships/font" Target="fonts/Lato-italic.fntdata"/><Relationship Id="rId157" Type="http://schemas.openxmlformats.org/officeDocument/2006/relationships/font" Target="fonts/Lato-bold.fntdata"/><Relationship Id="rId156" Type="http://schemas.openxmlformats.org/officeDocument/2006/relationships/font" Target="fonts/Lato-regular.fntdata"/><Relationship Id="rId155"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3pPr>
            <a:lvl4pPr indent="-381000" lvl="3" marL="18288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4pPr>
            <a:lvl5pPr indent="-381000" lvl="4" marL="22860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5pPr>
            <a:lvl6pPr indent="-381000" lvl="5" marL="27432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6pPr>
            <a:lvl7pPr indent="-381000" lvl="6" marL="32004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7pPr>
            <a:lvl8pPr indent="-381000" lvl="7" marL="36576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8pPr>
            <a:lvl9pPr indent="-381000" lvl="8" marL="4114800" marR="0" rtl="0" algn="l">
              <a:lnSpc>
                <a:spcPct val="100000"/>
              </a:lnSpc>
              <a:spcBef>
                <a:spcPts val="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3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317" name="Google Shape;317;p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432" name="Google Shape;43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7" name="Shape 1667"/>
        <p:cNvGrpSpPr/>
        <p:nvPr/>
      </p:nvGrpSpPr>
      <p:grpSpPr>
        <a:xfrm>
          <a:off x="0" y="0"/>
          <a:ext cx="0" cy="0"/>
          <a:chOff x="0" y="0"/>
          <a:chExt cx="0" cy="0"/>
        </a:xfrm>
      </p:grpSpPr>
      <p:sp>
        <p:nvSpPr>
          <p:cNvPr id="1668" name="Google Shape;1668;g85c85ea614_0_6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69" name="Google Shape;1669;g85c85ea614_0_6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6" name="Shape 1676"/>
        <p:cNvGrpSpPr/>
        <p:nvPr/>
      </p:nvGrpSpPr>
      <p:grpSpPr>
        <a:xfrm>
          <a:off x="0" y="0"/>
          <a:ext cx="0" cy="0"/>
          <a:chOff x="0" y="0"/>
          <a:chExt cx="0" cy="0"/>
        </a:xfrm>
      </p:grpSpPr>
      <p:sp>
        <p:nvSpPr>
          <p:cNvPr id="1677" name="Google Shape;1677;g85c85ea614_0_6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78" name="Google Shape;1678;g85c85ea614_0_6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4" name="Shape 1684"/>
        <p:cNvGrpSpPr/>
        <p:nvPr/>
      </p:nvGrpSpPr>
      <p:grpSpPr>
        <a:xfrm>
          <a:off x="0" y="0"/>
          <a:ext cx="0" cy="0"/>
          <a:chOff x="0" y="0"/>
          <a:chExt cx="0" cy="0"/>
        </a:xfrm>
      </p:grpSpPr>
      <p:sp>
        <p:nvSpPr>
          <p:cNvPr id="1685" name="Google Shape;1685;g85c85ea614_0_6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86" name="Google Shape;1686;g85c85ea614_0_6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2" name="Shape 1692"/>
        <p:cNvGrpSpPr/>
        <p:nvPr/>
      </p:nvGrpSpPr>
      <p:grpSpPr>
        <a:xfrm>
          <a:off x="0" y="0"/>
          <a:ext cx="0" cy="0"/>
          <a:chOff x="0" y="0"/>
          <a:chExt cx="0" cy="0"/>
        </a:xfrm>
      </p:grpSpPr>
      <p:sp>
        <p:nvSpPr>
          <p:cNvPr id="1693" name="Google Shape;1693;g85c85ea614_0_6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94" name="Google Shape;1694;g85c85ea614_0_6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3" name="Shape 1703"/>
        <p:cNvGrpSpPr/>
        <p:nvPr/>
      </p:nvGrpSpPr>
      <p:grpSpPr>
        <a:xfrm>
          <a:off x="0" y="0"/>
          <a:ext cx="0" cy="0"/>
          <a:chOff x="0" y="0"/>
          <a:chExt cx="0" cy="0"/>
        </a:xfrm>
      </p:grpSpPr>
      <p:sp>
        <p:nvSpPr>
          <p:cNvPr id="1704" name="Google Shape;1704;g85c85ea614_0_6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05" name="Google Shape;1705;g85c85ea614_0_6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2" name="Shape 1712"/>
        <p:cNvGrpSpPr/>
        <p:nvPr/>
      </p:nvGrpSpPr>
      <p:grpSpPr>
        <a:xfrm>
          <a:off x="0" y="0"/>
          <a:ext cx="0" cy="0"/>
          <a:chOff x="0" y="0"/>
          <a:chExt cx="0" cy="0"/>
        </a:xfrm>
      </p:grpSpPr>
      <p:sp>
        <p:nvSpPr>
          <p:cNvPr id="1713" name="Google Shape;1713;g85c85ea614_0_6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14" name="Google Shape;1714;g85c85ea614_0_6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1" name="Shape 1721"/>
        <p:cNvGrpSpPr/>
        <p:nvPr/>
      </p:nvGrpSpPr>
      <p:grpSpPr>
        <a:xfrm>
          <a:off x="0" y="0"/>
          <a:ext cx="0" cy="0"/>
          <a:chOff x="0" y="0"/>
          <a:chExt cx="0" cy="0"/>
        </a:xfrm>
      </p:grpSpPr>
      <p:sp>
        <p:nvSpPr>
          <p:cNvPr id="1722" name="Google Shape;1722;g85c85ea614_0_6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23" name="Google Shape;1723;g85c85ea614_0_6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9" name="Shape 1729"/>
        <p:cNvGrpSpPr/>
        <p:nvPr/>
      </p:nvGrpSpPr>
      <p:grpSpPr>
        <a:xfrm>
          <a:off x="0" y="0"/>
          <a:ext cx="0" cy="0"/>
          <a:chOff x="0" y="0"/>
          <a:chExt cx="0" cy="0"/>
        </a:xfrm>
      </p:grpSpPr>
      <p:sp>
        <p:nvSpPr>
          <p:cNvPr id="1730" name="Google Shape;1730;g85c85ea614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31" name="Google Shape;1731;g85c85ea614_0_6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0" name="Shape 1740"/>
        <p:cNvGrpSpPr/>
        <p:nvPr/>
      </p:nvGrpSpPr>
      <p:grpSpPr>
        <a:xfrm>
          <a:off x="0" y="0"/>
          <a:ext cx="0" cy="0"/>
          <a:chOff x="0" y="0"/>
          <a:chExt cx="0" cy="0"/>
        </a:xfrm>
      </p:grpSpPr>
      <p:sp>
        <p:nvSpPr>
          <p:cNvPr id="1741" name="Google Shape;1741;g85c85ea614_0_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42" name="Google Shape;1742;g85c85ea614_0_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9" name="Shape 1749"/>
        <p:cNvGrpSpPr/>
        <p:nvPr/>
      </p:nvGrpSpPr>
      <p:grpSpPr>
        <a:xfrm>
          <a:off x="0" y="0"/>
          <a:ext cx="0" cy="0"/>
          <a:chOff x="0" y="0"/>
          <a:chExt cx="0" cy="0"/>
        </a:xfrm>
      </p:grpSpPr>
      <p:sp>
        <p:nvSpPr>
          <p:cNvPr id="1750" name="Google Shape;1750;g85c85ea614_0_7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51" name="Google Shape;1751;g85c85ea614_0_7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445" name="Google Shape;44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Google Shape;1760;g85c85ea614_0_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61" name="Google Shape;1761;g85c85ea614_0_7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8" name="Shape 1768"/>
        <p:cNvGrpSpPr/>
        <p:nvPr/>
      </p:nvGrpSpPr>
      <p:grpSpPr>
        <a:xfrm>
          <a:off x="0" y="0"/>
          <a:ext cx="0" cy="0"/>
          <a:chOff x="0" y="0"/>
          <a:chExt cx="0" cy="0"/>
        </a:xfrm>
      </p:grpSpPr>
      <p:sp>
        <p:nvSpPr>
          <p:cNvPr id="1769" name="Google Shape;1769;g85c85ea614_0_7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70" name="Google Shape;1770;g85c85ea614_0_7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4" name="Shape 1784"/>
        <p:cNvGrpSpPr/>
        <p:nvPr/>
      </p:nvGrpSpPr>
      <p:grpSpPr>
        <a:xfrm>
          <a:off x="0" y="0"/>
          <a:ext cx="0" cy="0"/>
          <a:chOff x="0" y="0"/>
          <a:chExt cx="0" cy="0"/>
        </a:xfrm>
      </p:grpSpPr>
      <p:sp>
        <p:nvSpPr>
          <p:cNvPr id="1785" name="Google Shape;1785;g85c85ea614_0_7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86" name="Google Shape;1786;g85c85ea614_0_7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3" name="Shape 1793"/>
        <p:cNvGrpSpPr/>
        <p:nvPr/>
      </p:nvGrpSpPr>
      <p:grpSpPr>
        <a:xfrm>
          <a:off x="0" y="0"/>
          <a:ext cx="0" cy="0"/>
          <a:chOff x="0" y="0"/>
          <a:chExt cx="0" cy="0"/>
        </a:xfrm>
      </p:grpSpPr>
      <p:sp>
        <p:nvSpPr>
          <p:cNvPr id="1794" name="Google Shape;1794;g85c85ea614_0_7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795" name="Google Shape;1795;g85c85ea614_0_7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1" name="Shape 1801"/>
        <p:cNvGrpSpPr/>
        <p:nvPr/>
      </p:nvGrpSpPr>
      <p:grpSpPr>
        <a:xfrm>
          <a:off x="0" y="0"/>
          <a:ext cx="0" cy="0"/>
          <a:chOff x="0" y="0"/>
          <a:chExt cx="0" cy="0"/>
        </a:xfrm>
      </p:grpSpPr>
      <p:sp>
        <p:nvSpPr>
          <p:cNvPr id="1802" name="Google Shape;1802;g85c85ea614_0_7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03" name="Google Shape;1803;g85c85ea614_0_7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9" name="Shape 1809"/>
        <p:cNvGrpSpPr/>
        <p:nvPr/>
      </p:nvGrpSpPr>
      <p:grpSpPr>
        <a:xfrm>
          <a:off x="0" y="0"/>
          <a:ext cx="0" cy="0"/>
          <a:chOff x="0" y="0"/>
          <a:chExt cx="0" cy="0"/>
        </a:xfrm>
      </p:grpSpPr>
      <p:sp>
        <p:nvSpPr>
          <p:cNvPr id="1810" name="Google Shape;1810;g85c85ea614_0_7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11" name="Google Shape;1811;g85c85ea614_0_7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6" name="Shape 1826"/>
        <p:cNvGrpSpPr/>
        <p:nvPr/>
      </p:nvGrpSpPr>
      <p:grpSpPr>
        <a:xfrm>
          <a:off x="0" y="0"/>
          <a:ext cx="0" cy="0"/>
          <a:chOff x="0" y="0"/>
          <a:chExt cx="0" cy="0"/>
        </a:xfrm>
      </p:grpSpPr>
      <p:sp>
        <p:nvSpPr>
          <p:cNvPr id="1827" name="Google Shape;1827;g85c85ea614_0_7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28" name="Google Shape;1828;g85c85ea614_0_7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6" name="Shape 1836"/>
        <p:cNvGrpSpPr/>
        <p:nvPr/>
      </p:nvGrpSpPr>
      <p:grpSpPr>
        <a:xfrm>
          <a:off x="0" y="0"/>
          <a:ext cx="0" cy="0"/>
          <a:chOff x="0" y="0"/>
          <a:chExt cx="0" cy="0"/>
        </a:xfrm>
      </p:grpSpPr>
      <p:sp>
        <p:nvSpPr>
          <p:cNvPr id="1837" name="Google Shape;1837;g85c85ea614_0_7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38" name="Google Shape;1838;g85c85ea614_0_7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6" name="Shape 1846"/>
        <p:cNvGrpSpPr/>
        <p:nvPr/>
      </p:nvGrpSpPr>
      <p:grpSpPr>
        <a:xfrm>
          <a:off x="0" y="0"/>
          <a:ext cx="0" cy="0"/>
          <a:chOff x="0" y="0"/>
          <a:chExt cx="0" cy="0"/>
        </a:xfrm>
      </p:grpSpPr>
      <p:sp>
        <p:nvSpPr>
          <p:cNvPr id="1847" name="Google Shape;1847;g85c85ea614_0_7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48" name="Google Shape;1848;g85c85ea614_0_7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6" name="Shape 1856"/>
        <p:cNvGrpSpPr/>
        <p:nvPr/>
      </p:nvGrpSpPr>
      <p:grpSpPr>
        <a:xfrm>
          <a:off x="0" y="0"/>
          <a:ext cx="0" cy="0"/>
          <a:chOff x="0" y="0"/>
          <a:chExt cx="0" cy="0"/>
        </a:xfrm>
      </p:grpSpPr>
      <p:sp>
        <p:nvSpPr>
          <p:cNvPr id="1857" name="Google Shape;1857;g85c85ea614_0_8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58" name="Google Shape;1858;g85c85ea614_0_8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p:txBody>
      </p:sp>
      <p:sp>
        <p:nvSpPr>
          <p:cNvPr id="464" name="Google Shape;464;p1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8" name="Shape 1868"/>
        <p:cNvGrpSpPr/>
        <p:nvPr/>
      </p:nvGrpSpPr>
      <p:grpSpPr>
        <a:xfrm>
          <a:off x="0" y="0"/>
          <a:ext cx="0" cy="0"/>
          <a:chOff x="0" y="0"/>
          <a:chExt cx="0" cy="0"/>
        </a:xfrm>
      </p:grpSpPr>
      <p:sp>
        <p:nvSpPr>
          <p:cNvPr id="1869" name="Google Shape;1869;g85c85ea614_0_8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70" name="Google Shape;1870;g85c85ea614_0_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0" name="Shape 1880"/>
        <p:cNvGrpSpPr/>
        <p:nvPr/>
      </p:nvGrpSpPr>
      <p:grpSpPr>
        <a:xfrm>
          <a:off x="0" y="0"/>
          <a:ext cx="0" cy="0"/>
          <a:chOff x="0" y="0"/>
          <a:chExt cx="0" cy="0"/>
        </a:xfrm>
      </p:grpSpPr>
      <p:sp>
        <p:nvSpPr>
          <p:cNvPr id="1881" name="Google Shape;1881;g85c85ea614_0_8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82" name="Google Shape;1882;g85c85ea614_0_8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2" name="Shape 1892"/>
        <p:cNvGrpSpPr/>
        <p:nvPr/>
      </p:nvGrpSpPr>
      <p:grpSpPr>
        <a:xfrm>
          <a:off x="0" y="0"/>
          <a:ext cx="0" cy="0"/>
          <a:chOff x="0" y="0"/>
          <a:chExt cx="0" cy="0"/>
        </a:xfrm>
      </p:grpSpPr>
      <p:sp>
        <p:nvSpPr>
          <p:cNvPr id="1893" name="Google Shape;1893;g85c85ea614_0_8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894" name="Google Shape;1894;g85c85ea614_0_8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4" name="Shape 1904"/>
        <p:cNvGrpSpPr/>
        <p:nvPr/>
      </p:nvGrpSpPr>
      <p:grpSpPr>
        <a:xfrm>
          <a:off x="0" y="0"/>
          <a:ext cx="0" cy="0"/>
          <a:chOff x="0" y="0"/>
          <a:chExt cx="0" cy="0"/>
        </a:xfrm>
      </p:grpSpPr>
      <p:sp>
        <p:nvSpPr>
          <p:cNvPr id="1905" name="Google Shape;1905;g85c85ea614_0_8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06" name="Google Shape;1906;g85c85ea614_0_8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6" name="Shape 1916"/>
        <p:cNvGrpSpPr/>
        <p:nvPr/>
      </p:nvGrpSpPr>
      <p:grpSpPr>
        <a:xfrm>
          <a:off x="0" y="0"/>
          <a:ext cx="0" cy="0"/>
          <a:chOff x="0" y="0"/>
          <a:chExt cx="0" cy="0"/>
        </a:xfrm>
      </p:grpSpPr>
      <p:sp>
        <p:nvSpPr>
          <p:cNvPr id="1917" name="Google Shape;1917;g85c85ea614_0_8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18" name="Google Shape;1918;g85c85ea614_0_8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8" name="Shape 1928"/>
        <p:cNvGrpSpPr/>
        <p:nvPr/>
      </p:nvGrpSpPr>
      <p:grpSpPr>
        <a:xfrm>
          <a:off x="0" y="0"/>
          <a:ext cx="0" cy="0"/>
          <a:chOff x="0" y="0"/>
          <a:chExt cx="0" cy="0"/>
        </a:xfrm>
      </p:grpSpPr>
      <p:sp>
        <p:nvSpPr>
          <p:cNvPr id="1929" name="Google Shape;1929;g85c85ea614_0_8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30" name="Google Shape;1930;g85c85ea614_0_8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0" name="Shape 1940"/>
        <p:cNvGrpSpPr/>
        <p:nvPr/>
      </p:nvGrpSpPr>
      <p:grpSpPr>
        <a:xfrm>
          <a:off x="0" y="0"/>
          <a:ext cx="0" cy="0"/>
          <a:chOff x="0" y="0"/>
          <a:chExt cx="0" cy="0"/>
        </a:xfrm>
      </p:grpSpPr>
      <p:sp>
        <p:nvSpPr>
          <p:cNvPr id="1941" name="Google Shape;1941;g85c85ea614_0_8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42" name="Google Shape;1942;g85c85ea614_0_8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0" name="Shape 1950"/>
        <p:cNvGrpSpPr/>
        <p:nvPr/>
      </p:nvGrpSpPr>
      <p:grpSpPr>
        <a:xfrm>
          <a:off x="0" y="0"/>
          <a:ext cx="0" cy="0"/>
          <a:chOff x="0" y="0"/>
          <a:chExt cx="0" cy="0"/>
        </a:xfrm>
      </p:grpSpPr>
      <p:sp>
        <p:nvSpPr>
          <p:cNvPr id="1951" name="Google Shape;1951;g85c85ea614_0_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52" name="Google Shape;1952;g85c85ea614_0_8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6" name="Shape 1966"/>
        <p:cNvGrpSpPr/>
        <p:nvPr/>
      </p:nvGrpSpPr>
      <p:grpSpPr>
        <a:xfrm>
          <a:off x="0" y="0"/>
          <a:ext cx="0" cy="0"/>
          <a:chOff x="0" y="0"/>
          <a:chExt cx="0" cy="0"/>
        </a:xfrm>
      </p:grpSpPr>
      <p:sp>
        <p:nvSpPr>
          <p:cNvPr id="1967" name="Google Shape;1967;g85c85ea614_0_9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68" name="Google Shape;1968;g85c85ea614_0_9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8" name="Shape 1978"/>
        <p:cNvGrpSpPr/>
        <p:nvPr/>
      </p:nvGrpSpPr>
      <p:grpSpPr>
        <a:xfrm>
          <a:off x="0" y="0"/>
          <a:ext cx="0" cy="0"/>
          <a:chOff x="0" y="0"/>
          <a:chExt cx="0" cy="0"/>
        </a:xfrm>
      </p:grpSpPr>
      <p:sp>
        <p:nvSpPr>
          <p:cNvPr id="1979" name="Google Shape;1979;g85c85ea614_0_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80" name="Google Shape;1980;g85c85ea614_0_9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p:txBody>
      </p:sp>
      <p:sp>
        <p:nvSpPr>
          <p:cNvPr id="476" name="Google Shape;476;p2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0" name="Shape 1990"/>
        <p:cNvGrpSpPr/>
        <p:nvPr/>
      </p:nvGrpSpPr>
      <p:grpSpPr>
        <a:xfrm>
          <a:off x="0" y="0"/>
          <a:ext cx="0" cy="0"/>
          <a:chOff x="0" y="0"/>
          <a:chExt cx="0" cy="0"/>
        </a:xfrm>
      </p:grpSpPr>
      <p:sp>
        <p:nvSpPr>
          <p:cNvPr id="1991" name="Google Shape;1991;g85c85ea614_0_9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992" name="Google Shape;1992;g85c85ea614_0_9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2" name="Shape 2002"/>
        <p:cNvGrpSpPr/>
        <p:nvPr/>
      </p:nvGrpSpPr>
      <p:grpSpPr>
        <a:xfrm>
          <a:off x="0" y="0"/>
          <a:ext cx="0" cy="0"/>
          <a:chOff x="0" y="0"/>
          <a:chExt cx="0" cy="0"/>
        </a:xfrm>
      </p:grpSpPr>
      <p:sp>
        <p:nvSpPr>
          <p:cNvPr id="2003" name="Google Shape;2003;g85c85ea614_0_9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04" name="Google Shape;2004;g85c85ea614_0_9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4" name="Shape 2014"/>
        <p:cNvGrpSpPr/>
        <p:nvPr/>
      </p:nvGrpSpPr>
      <p:grpSpPr>
        <a:xfrm>
          <a:off x="0" y="0"/>
          <a:ext cx="0" cy="0"/>
          <a:chOff x="0" y="0"/>
          <a:chExt cx="0" cy="0"/>
        </a:xfrm>
      </p:grpSpPr>
      <p:sp>
        <p:nvSpPr>
          <p:cNvPr id="2015" name="Google Shape;2015;g85c85ea614_0_9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16" name="Google Shape;2016;g85c85ea614_0_9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6" name="Shape 2026"/>
        <p:cNvGrpSpPr/>
        <p:nvPr/>
      </p:nvGrpSpPr>
      <p:grpSpPr>
        <a:xfrm>
          <a:off x="0" y="0"/>
          <a:ext cx="0" cy="0"/>
          <a:chOff x="0" y="0"/>
          <a:chExt cx="0" cy="0"/>
        </a:xfrm>
      </p:grpSpPr>
      <p:sp>
        <p:nvSpPr>
          <p:cNvPr id="2027" name="Google Shape;2027;g85c85ea614_0_9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28" name="Google Shape;2028;g85c85ea614_0_9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5" name="Shape 2035"/>
        <p:cNvGrpSpPr/>
        <p:nvPr/>
      </p:nvGrpSpPr>
      <p:grpSpPr>
        <a:xfrm>
          <a:off x="0" y="0"/>
          <a:ext cx="0" cy="0"/>
          <a:chOff x="0" y="0"/>
          <a:chExt cx="0" cy="0"/>
        </a:xfrm>
      </p:grpSpPr>
      <p:sp>
        <p:nvSpPr>
          <p:cNvPr id="2036" name="Google Shape;2036;g85c85ea614_0_9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37" name="Google Shape;2037;g85c85ea614_0_9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4" name="Shape 2044"/>
        <p:cNvGrpSpPr/>
        <p:nvPr/>
      </p:nvGrpSpPr>
      <p:grpSpPr>
        <a:xfrm>
          <a:off x="0" y="0"/>
          <a:ext cx="0" cy="0"/>
          <a:chOff x="0" y="0"/>
          <a:chExt cx="0" cy="0"/>
        </a:xfrm>
      </p:grpSpPr>
      <p:sp>
        <p:nvSpPr>
          <p:cNvPr id="2045" name="Google Shape;2045;g85c85ea614_0_9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46" name="Google Shape;2046;g85c85ea614_0_9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4" name="Shape 2054"/>
        <p:cNvGrpSpPr/>
        <p:nvPr/>
      </p:nvGrpSpPr>
      <p:grpSpPr>
        <a:xfrm>
          <a:off x="0" y="0"/>
          <a:ext cx="0" cy="0"/>
          <a:chOff x="0" y="0"/>
          <a:chExt cx="0" cy="0"/>
        </a:xfrm>
      </p:grpSpPr>
      <p:sp>
        <p:nvSpPr>
          <p:cNvPr id="2055" name="Google Shape;2055;g85c85ea614_0_9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56" name="Google Shape;2056;g85c85ea614_0_9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6" name="Shape 2066"/>
        <p:cNvGrpSpPr/>
        <p:nvPr/>
      </p:nvGrpSpPr>
      <p:grpSpPr>
        <a:xfrm>
          <a:off x="0" y="0"/>
          <a:ext cx="0" cy="0"/>
          <a:chOff x="0" y="0"/>
          <a:chExt cx="0" cy="0"/>
        </a:xfrm>
      </p:grpSpPr>
      <p:sp>
        <p:nvSpPr>
          <p:cNvPr id="2067" name="Google Shape;2067;g85c85ea614_0_9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68" name="Google Shape;2068;g85c85ea614_0_9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8" name="Shape 2078"/>
        <p:cNvGrpSpPr/>
        <p:nvPr/>
      </p:nvGrpSpPr>
      <p:grpSpPr>
        <a:xfrm>
          <a:off x="0" y="0"/>
          <a:ext cx="0" cy="0"/>
          <a:chOff x="0" y="0"/>
          <a:chExt cx="0" cy="0"/>
        </a:xfrm>
      </p:grpSpPr>
      <p:sp>
        <p:nvSpPr>
          <p:cNvPr id="2079" name="Google Shape;2079;g85c85ea614_0_1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80" name="Google Shape;2080;g85c85ea614_0_10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9" name="Shape 2089"/>
        <p:cNvGrpSpPr/>
        <p:nvPr/>
      </p:nvGrpSpPr>
      <p:grpSpPr>
        <a:xfrm>
          <a:off x="0" y="0"/>
          <a:ext cx="0" cy="0"/>
          <a:chOff x="0" y="0"/>
          <a:chExt cx="0" cy="0"/>
        </a:xfrm>
      </p:grpSpPr>
      <p:sp>
        <p:nvSpPr>
          <p:cNvPr id="2090" name="Google Shape;2090;g85c85ea614_0_10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091" name="Google Shape;2091;g85c85ea614_0_10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486" name="Google Shape;48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8" name="Shape 2098"/>
        <p:cNvGrpSpPr/>
        <p:nvPr/>
      </p:nvGrpSpPr>
      <p:grpSpPr>
        <a:xfrm>
          <a:off x="0" y="0"/>
          <a:ext cx="0" cy="0"/>
          <a:chOff x="0" y="0"/>
          <a:chExt cx="0" cy="0"/>
        </a:xfrm>
      </p:grpSpPr>
      <p:sp>
        <p:nvSpPr>
          <p:cNvPr id="2099" name="Google Shape;2099;g85c85ea614_0_10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100" name="Google Shape;2100;g85c85ea614_0_10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8" name="Shape 2108"/>
        <p:cNvGrpSpPr/>
        <p:nvPr/>
      </p:nvGrpSpPr>
      <p:grpSpPr>
        <a:xfrm>
          <a:off x="0" y="0"/>
          <a:ext cx="0" cy="0"/>
          <a:chOff x="0" y="0"/>
          <a:chExt cx="0" cy="0"/>
        </a:xfrm>
      </p:grpSpPr>
      <p:sp>
        <p:nvSpPr>
          <p:cNvPr id="2109" name="Google Shape;2109;g85c85ea614_0_10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110" name="Google Shape;2110;g85c85ea614_0_10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8" name="Shape 2118"/>
        <p:cNvGrpSpPr/>
        <p:nvPr/>
      </p:nvGrpSpPr>
      <p:grpSpPr>
        <a:xfrm>
          <a:off x="0" y="0"/>
          <a:ext cx="0" cy="0"/>
          <a:chOff x="0" y="0"/>
          <a:chExt cx="0" cy="0"/>
        </a:xfrm>
      </p:grpSpPr>
      <p:sp>
        <p:nvSpPr>
          <p:cNvPr id="2119" name="Google Shape;2119;g85c85ea614_0_10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120" name="Google Shape;2120;g85c85ea614_0_10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7" name="Shape 2127"/>
        <p:cNvGrpSpPr/>
        <p:nvPr/>
      </p:nvGrpSpPr>
      <p:grpSpPr>
        <a:xfrm>
          <a:off x="0" y="0"/>
          <a:ext cx="0" cy="0"/>
          <a:chOff x="0" y="0"/>
          <a:chExt cx="0" cy="0"/>
        </a:xfrm>
      </p:grpSpPr>
      <p:sp>
        <p:nvSpPr>
          <p:cNvPr id="2128" name="Google Shape;2128;g85c85ea614_0_1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129" name="Google Shape;2129;g85c85ea614_0_10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6" name="Shape 2136"/>
        <p:cNvGrpSpPr/>
        <p:nvPr/>
      </p:nvGrpSpPr>
      <p:grpSpPr>
        <a:xfrm>
          <a:off x="0" y="0"/>
          <a:ext cx="0" cy="0"/>
          <a:chOff x="0" y="0"/>
          <a:chExt cx="0" cy="0"/>
        </a:xfrm>
      </p:grpSpPr>
      <p:sp>
        <p:nvSpPr>
          <p:cNvPr id="2137" name="Google Shape;2137;g85c85ea614_0_10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138" name="Google Shape;2138;g85c85ea614_0_10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5" name="Shape 2145"/>
        <p:cNvGrpSpPr/>
        <p:nvPr/>
      </p:nvGrpSpPr>
      <p:grpSpPr>
        <a:xfrm>
          <a:off x="0" y="0"/>
          <a:ext cx="0" cy="0"/>
          <a:chOff x="0" y="0"/>
          <a:chExt cx="0" cy="0"/>
        </a:xfrm>
      </p:grpSpPr>
      <p:sp>
        <p:nvSpPr>
          <p:cNvPr id="2146" name="Google Shape;2146;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7" name="Google Shape;2147;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148" name="Google Shape;2148;p67: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497" name="Google Shape;49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08" name="Google Shape;50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19" name="Google Shape;51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30" name="Google Shape;53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41" name="Google Shape;54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85c85ea762_0_18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85c85ea762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52" name="Google Shape;55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63" name="Google Shape;56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574" name="Google Shape;57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p:txBody>
      </p:sp>
      <p:sp>
        <p:nvSpPr>
          <p:cNvPr id="597" name="Google Shape;597;p3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p:txBody>
      </p:sp>
      <p:sp>
        <p:nvSpPr>
          <p:cNvPr id="609" name="Google Shape;609;p3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20" name="Google Shape;62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42" name="Google Shape;64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85c85ea762_0_1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85c85ea762_0_1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66" name="Google Shape;666;g85c85ea762_0_12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85c85ea762_0_1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75" name="Google Shape;675;g85c85ea762_0_1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85c85ea762_0_1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696" name="Google Shape;696;g85c85ea762_0_1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85c85ea762_0_19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85c85ea762_0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85c85ea762_0_12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718" name="Google Shape;718;g85c85ea762_0_12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85c85ea762_0_1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740" name="Google Shape;740;g85c85ea762_0_1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85c85ea762_0_1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762" name="Google Shape;762;g85c85ea762_0_13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85c85ea762_0_1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784" name="Google Shape;784;g85c85ea762_0_1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85c85ea762_0_1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06" name="Google Shape;806;g85c85ea762_0_1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g85c85ea762_0_138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819" name="Google Shape;819;g85c85ea762_0_138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85c85ea762_0_1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85c85ea762_0_1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31" name="Google Shape;831;g85c85ea762_0_13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g85c85ea762_0_14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g85c85ea762_0_1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43" name="Google Shape;843;g85c85ea762_0_14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85c85ea762_0_1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g85c85ea762_0_1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59" name="Google Shape;859;g85c85ea762_0_14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g85c85ea762_0_14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g85c85ea762_0_14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69" name="Google Shape;869;g85c85ea762_0_14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85c85ea762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57" name="Google Shape;357;g85c85ea762_0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g85c85ea762_0_1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85c85ea762_0_14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5" name="Google Shape;885;g85c85ea762_0_14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85c85ea762_0_1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g85c85ea762_0_1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01" name="Google Shape;901;g85c85ea762_0_14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g85c85ea762_0_14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85c85ea762_0_1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17" name="Google Shape;917;g85c85ea762_0_14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5" name="Shape 925"/>
        <p:cNvGrpSpPr/>
        <p:nvPr/>
      </p:nvGrpSpPr>
      <p:grpSpPr>
        <a:xfrm>
          <a:off x="0" y="0"/>
          <a:ext cx="0" cy="0"/>
          <a:chOff x="0" y="0"/>
          <a:chExt cx="0" cy="0"/>
        </a:xfrm>
      </p:grpSpPr>
      <p:sp>
        <p:nvSpPr>
          <p:cNvPr id="926" name="Google Shape;926;g85c85ea762_0_14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85c85ea762_0_14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28" name="Google Shape;928;g85c85ea762_0_14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g85c85ea762_0_15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85c85ea762_0_15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49" name="Google Shape;949;g85c85ea762_0_15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g85c85ea762_0_1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85c85ea762_0_1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65" name="Google Shape;965;g85c85ea762_0_15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4" name="Shape 974"/>
        <p:cNvGrpSpPr/>
        <p:nvPr/>
      </p:nvGrpSpPr>
      <p:grpSpPr>
        <a:xfrm>
          <a:off x="0" y="0"/>
          <a:ext cx="0" cy="0"/>
          <a:chOff x="0" y="0"/>
          <a:chExt cx="0" cy="0"/>
        </a:xfrm>
      </p:grpSpPr>
      <p:sp>
        <p:nvSpPr>
          <p:cNvPr id="975" name="Google Shape;975;g85c85ea762_0_15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g85c85ea762_0_1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77" name="Google Shape;977;g85c85ea762_0_15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85c85ea762_0_15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g85c85ea762_0_15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89" name="Google Shape;989;g85c85ea762_0_15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Google Shape;999;g85c85ea762_0_15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g85c85ea762_0_1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1" name="Google Shape;1001;g85c85ea762_0_15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g85c85ea762_0_1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g85c85ea762_0_1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13" name="Google Shape;1013;g85c85ea762_0_15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85c85ea762_0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67" name="Google Shape;367;g85c85ea762_0_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6" name="Shape 1026"/>
        <p:cNvGrpSpPr/>
        <p:nvPr/>
      </p:nvGrpSpPr>
      <p:grpSpPr>
        <a:xfrm>
          <a:off x="0" y="0"/>
          <a:ext cx="0" cy="0"/>
          <a:chOff x="0" y="0"/>
          <a:chExt cx="0" cy="0"/>
        </a:xfrm>
      </p:grpSpPr>
      <p:sp>
        <p:nvSpPr>
          <p:cNvPr id="1027" name="Google Shape;1027;g85c85ea762_0_1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85c85ea762_0_1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29" name="Google Shape;1029;g85c85ea762_0_15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Google Shape;1043;g85c85ea762_0_15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85c85ea762_0_15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45" name="Google Shape;1045;g85c85ea762_0_15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4" name="Shape 1054"/>
        <p:cNvGrpSpPr/>
        <p:nvPr/>
      </p:nvGrpSpPr>
      <p:grpSpPr>
        <a:xfrm>
          <a:off x="0" y="0"/>
          <a:ext cx="0" cy="0"/>
          <a:chOff x="0" y="0"/>
          <a:chExt cx="0" cy="0"/>
        </a:xfrm>
      </p:grpSpPr>
      <p:sp>
        <p:nvSpPr>
          <p:cNvPr id="1055" name="Google Shape;1055;g85c85ea762_0_16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g85c85ea762_0_1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57" name="Google Shape;1057;g85c85ea762_0_16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85c85ea762_0_16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g85c85ea762_0_1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67" name="Google Shape;1067;g85c85ea762_0_16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g85c85ea762_0_16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85c85ea762_0_16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9" name="Google Shape;1079;g85c85ea762_0_16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1" name="Shape 1091"/>
        <p:cNvGrpSpPr/>
        <p:nvPr/>
      </p:nvGrpSpPr>
      <p:grpSpPr>
        <a:xfrm>
          <a:off x="0" y="0"/>
          <a:ext cx="0" cy="0"/>
          <a:chOff x="0" y="0"/>
          <a:chExt cx="0" cy="0"/>
        </a:xfrm>
      </p:grpSpPr>
      <p:sp>
        <p:nvSpPr>
          <p:cNvPr id="1092" name="Google Shape;1092;g85c85ea762_0_16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85c85ea762_0_16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94" name="Google Shape;1094;g85c85ea762_0_16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g85c85ea762_0_16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85c85ea762_0_16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12" name="Google Shape;1112;g85c85ea762_0_16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1" name="Shape 1121"/>
        <p:cNvGrpSpPr/>
        <p:nvPr/>
      </p:nvGrpSpPr>
      <p:grpSpPr>
        <a:xfrm>
          <a:off x="0" y="0"/>
          <a:ext cx="0" cy="0"/>
          <a:chOff x="0" y="0"/>
          <a:chExt cx="0" cy="0"/>
        </a:xfrm>
      </p:grpSpPr>
      <p:sp>
        <p:nvSpPr>
          <p:cNvPr id="1122" name="Google Shape;1122;g85c85ea762_0_16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g85c85ea762_0_16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24" name="Google Shape;1124;g85c85ea762_0_16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1" name="Shape 1151"/>
        <p:cNvGrpSpPr/>
        <p:nvPr/>
      </p:nvGrpSpPr>
      <p:grpSpPr>
        <a:xfrm>
          <a:off x="0" y="0"/>
          <a:ext cx="0" cy="0"/>
          <a:chOff x="0" y="0"/>
          <a:chExt cx="0" cy="0"/>
        </a:xfrm>
      </p:grpSpPr>
      <p:sp>
        <p:nvSpPr>
          <p:cNvPr id="1152" name="Google Shape;1152;g85c85ea762_0_1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g85c85ea762_0_1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54" name="Google Shape;1154;g85c85ea762_0_17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2" name="Shape 1182"/>
        <p:cNvGrpSpPr/>
        <p:nvPr/>
      </p:nvGrpSpPr>
      <p:grpSpPr>
        <a:xfrm>
          <a:off x="0" y="0"/>
          <a:ext cx="0" cy="0"/>
          <a:chOff x="0" y="0"/>
          <a:chExt cx="0" cy="0"/>
        </a:xfrm>
      </p:grpSpPr>
      <p:sp>
        <p:nvSpPr>
          <p:cNvPr id="1183" name="Google Shape;1183;g85c85ea762_0_17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85c85ea762_0_17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85" name="Google Shape;1185;g85c85ea762_0_17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85c85ea762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77" name="Google Shape;377;g85c85ea762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3" name="Shape 1213"/>
        <p:cNvGrpSpPr/>
        <p:nvPr/>
      </p:nvGrpSpPr>
      <p:grpSpPr>
        <a:xfrm>
          <a:off x="0" y="0"/>
          <a:ext cx="0" cy="0"/>
          <a:chOff x="0" y="0"/>
          <a:chExt cx="0" cy="0"/>
        </a:xfrm>
      </p:grpSpPr>
      <p:sp>
        <p:nvSpPr>
          <p:cNvPr id="1214" name="Google Shape;1214;g85c85ea762_0_176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15" name="Google Shape;1215;g85c85ea762_0_176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Google Shape;1225;g85c85ea762_0_177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26" name="Google Shape;1226;g85c85ea762_0_177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5" name="Shape 1235"/>
        <p:cNvGrpSpPr/>
        <p:nvPr/>
      </p:nvGrpSpPr>
      <p:grpSpPr>
        <a:xfrm>
          <a:off x="0" y="0"/>
          <a:ext cx="0" cy="0"/>
          <a:chOff x="0" y="0"/>
          <a:chExt cx="0" cy="0"/>
        </a:xfrm>
      </p:grpSpPr>
      <p:sp>
        <p:nvSpPr>
          <p:cNvPr id="1236" name="Google Shape;1236;g85c85ea762_0_178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37" name="Google Shape;1237;g85c85ea762_0_178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85c85ea762_0_179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48" name="Google Shape;1248;g85c85ea762_0_179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7" name="Shape 1257"/>
        <p:cNvGrpSpPr/>
        <p:nvPr/>
      </p:nvGrpSpPr>
      <p:grpSpPr>
        <a:xfrm>
          <a:off x="0" y="0"/>
          <a:ext cx="0" cy="0"/>
          <a:chOff x="0" y="0"/>
          <a:chExt cx="0" cy="0"/>
        </a:xfrm>
      </p:grpSpPr>
      <p:sp>
        <p:nvSpPr>
          <p:cNvPr id="1258" name="Google Shape;1258;g85c85ea762_0_180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59" name="Google Shape;1259;g85c85ea762_0_180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8" name="Shape 1268"/>
        <p:cNvGrpSpPr/>
        <p:nvPr/>
      </p:nvGrpSpPr>
      <p:grpSpPr>
        <a:xfrm>
          <a:off x="0" y="0"/>
          <a:ext cx="0" cy="0"/>
          <a:chOff x="0" y="0"/>
          <a:chExt cx="0" cy="0"/>
        </a:xfrm>
      </p:grpSpPr>
      <p:sp>
        <p:nvSpPr>
          <p:cNvPr id="1269" name="Google Shape;1269;g85c85ea762_0_18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g85c85ea762_0_18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71" name="Google Shape;1271;g85c85ea762_0_18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5" name="Shape 1285"/>
        <p:cNvGrpSpPr/>
        <p:nvPr/>
      </p:nvGrpSpPr>
      <p:grpSpPr>
        <a:xfrm>
          <a:off x="0" y="0"/>
          <a:ext cx="0" cy="0"/>
          <a:chOff x="0" y="0"/>
          <a:chExt cx="0" cy="0"/>
        </a:xfrm>
      </p:grpSpPr>
      <p:sp>
        <p:nvSpPr>
          <p:cNvPr id="1286" name="Google Shape;1286;g85c85ea762_0_18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g85c85ea762_0_18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88" name="Google Shape;1288;g85c85ea762_0_18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2" name="Shape 1302"/>
        <p:cNvGrpSpPr/>
        <p:nvPr/>
      </p:nvGrpSpPr>
      <p:grpSpPr>
        <a:xfrm>
          <a:off x="0" y="0"/>
          <a:ext cx="0" cy="0"/>
          <a:chOff x="0" y="0"/>
          <a:chExt cx="0" cy="0"/>
        </a:xfrm>
      </p:grpSpPr>
      <p:sp>
        <p:nvSpPr>
          <p:cNvPr id="1303" name="Google Shape;1303;g85c85ea762_0_18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4" name="Google Shape;1304;g85c85ea762_0_18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05" name="Google Shape;1305;g85c85ea762_0_18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9" name="Shape 1319"/>
        <p:cNvGrpSpPr/>
        <p:nvPr/>
      </p:nvGrpSpPr>
      <p:grpSpPr>
        <a:xfrm>
          <a:off x="0" y="0"/>
          <a:ext cx="0" cy="0"/>
          <a:chOff x="0" y="0"/>
          <a:chExt cx="0" cy="0"/>
        </a:xfrm>
      </p:grpSpPr>
      <p:sp>
        <p:nvSpPr>
          <p:cNvPr id="1320" name="Google Shape;1320;g85c85ea762_0_18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g85c85ea762_0_18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22" name="Google Shape;1322;g85c85ea762_0_18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6" name="Shape 1336"/>
        <p:cNvGrpSpPr/>
        <p:nvPr/>
      </p:nvGrpSpPr>
      <p:grpSpPr>
        <a:xfrm>
          <a:off x="0" y="0"/>
          <a:ext cx="0" cy="0"/>
          <a:chOff x="0" y="0"/>
          <a:chExt cx="0" cy="0"/>
        </a:xfrm>
      </p:grpSpPr>
      <p:sp>
        <p:nvSpPr>
          <p:cNvPr id="1337" name="Google Shape;1337;g85c85ea762_0_18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85c85ea762_0_18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39" name="Google Shape;1339;g85c85ea762_0_18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5240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387" name="Google Shape;38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7" name="Shape 1347"/>
        <p:cNvGrpSpPr/>
        <p:nvPr/>
      </p:nvGrpSpPr>
      <p:grpSpPr>
        <a:xfrm>
          <a:off x="0" y="0"/>
          <a:ext cx="0" cy="0"/>
          <a:chOff x="0" y="0"/>
          <a:chExt cx="0" cy="0"/>
        </a:xfrm>
      </p:grpSpPr>
      <p:sp>
        <p:nvSpPr>
          <p:cNvPr id="1348" name="Google Shape;1348;g85c85ea762_0_18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g85c85ea762_0_18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50" name="Google Shape;1350;g85c85ea762_0_18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9" name="Shape 1359"/>
        <p:cNvGrpSpPr/>
        <p:nvPr/>
      </p:nvGrpSpPr>
      <p:grpSpPr>
        <a:xfrm>
          <a:off x="0" y="0"/>
          <a:ext cx="0" cy="0"/>
          <a:chOff x="0" y="0"/>
          <a:chExt cx="0" cy="0"/>
        </a:xfrm>
      </p:grpSpPr>
      <p:sp>
        <p:nvSpPr>
          <p:cNvPr id="1360" name="Google Shape;1360;g85c85ea762_0_18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g85c85ea762_0_18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62" name="Google Shape;1362;g85c85ea762_0_18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8" name="Shape 1368"/>
        <p:cNvGrpSpPr/>
        <p:nvPr/>
      </p:nvGrpSpPr>
      <p:grpSpPr>
        <a:xfrm>
          <a:off x="0" y="0"/>
          <a:ext cx="0" cy="0"/>
          <a:chOff x="0" y="0"/>
          <a:chExt cx="0" cy="0"/>
        </a:xfrm>
      </p:grpSpPr>
      <p:sp>
        <p:nvSpPr>
          <p:cNvPr id="1369" name="Google Shape;1369;g85c85ea762_0_19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g85c85ea762_0_19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71" name="Google Shape;1371;g85c85ea762_0_19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8" name="Shape 1378"/>
        <p:cNvGrpSpPr/>
        <p:nvPr/>
      </p:nvGrpSpPr>
      <p:grpSpPr>
        <a:xfrm>
          <a:off x="0" y="0"/>
          <a:ext cx="0" cy="0"/>
          <a:chOff x="0" y="0"/>
          <a:chExt cx="0" cy="0"/>
        </a:xfrm>
      </p:grpSpPr>
      <p:sp>
        <p:nvSpPr>
          <p:cNvPr id="1379" name="Google Shape;137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1380" name="Google Shape;138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9" name="Shape 1399"/>
        <p:cNvGrpSpPr/>
        <p:nvPr/>
      </p:nvGrpSpPr>
      <p:grpSpPr>
        <a:xfrm>
          <a:off x="0" y="0"/>
          <a:ext cx="0" cy="0"/>
          <a:chOff x="0" y="0"/>
          <a:chExt cx="0" cy="0"/>
        </a:xfrm>
      </p:grpSpPr>
      <p:sp>
        <p:nvSpPr>
          <p:cNvPr id="1400" name="Google Shape;140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1" name="Google Shape;140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p:txBody>
      </p:sp>
      <p:sp>
        <p:nvSpPr>
          <p:cNvPr id="1402" name="Google Shape;1402;p3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8" name="Shape 1408"/>
        <p:cNvGrpSpPr/>
        <p:nvPr/>
      </p:nvGrpSpPr>
      <p:grpSpPr>
        <a:xfrm>
          <a:off x="0" y="0"/>
          <a:ext cx="0" cy="0"/>
          <a:chOff x="0" y="0"/>
          <a:chExt cx="0" cy="0"/>
        </a:xfrm>
      </p:grpSpPr>
      <p:sp>
        <p:nvSpPr>
          <p:cNvPr id="1409" name="Google Shape;140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p:txBody>
      </p:sp>
      <p:sp>
        <p:nvSpPr>
          <p:cNvPr id="1411" name="Google Shape;1411;p3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7" name="Shape 1417"/>
        <p:cNvGrpSpPr/>
        <p:nvPr/>
      </p:nvGrpSpPr>
      <p:grpSpPr>
        <a:xfrm>
          <a:off x="0" y="0"/>
          <a:ext cx="0" cy="0"/>
          <a:chOff x="0" y="0"/>
          <a:chExt cx="0" cy="0"/>
        </a:xfrm>
      </p:grpSpPr>
      <p:sp>
        <p:nvSpPr>
          <p:cNvPr id="1418" name="Google Shape;1418;g85c85ea614_0_5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419" name="Google Shape;1419;g85c85ea614_0_5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5" name="Shape 1425"/>
        <p:cNvGrpSpPr/>
        <p:nvPr/>
      </p:nvGrpSpPr>
      <p:grpSpPr>
        <a:xfrm>
          <a:off x="0" y="0"/>
          <a:ext cx="0" cy="0"/>
          <a:chOff x="0" y="0"/>
          <a:chExt cx="0" cy="0"/>
        </a:xfrm>
      </p:grpSpPr>
      <p:sp>
        <p:nvSpPr>
          <p:cNvPr id="1426" name="Google Shape;1426;g85c85ea762_0_27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1427" name="Google Shape;1427;g85c85ea762_0_27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6" name="Shape 1436"/>
        <p:cNvGrpSpPr/>
        <p:nvPr/>
      </p:nvGrpSpPr>
      <p:grpSpPr>
        <a:xfrm>
          <a:off x="0" y="0"/>
          <a:ext cx="0" cy="0"/>
          <a:chOff x="0" y="0"/>
          <a:chExt cx="0" cy="0"/>
        </a:xfrm>
      </p:grpSpPr>
      <p:sp>
        <p:nvSpPr>
          <p:cNvPr id="1437" name="Google Shape;1437;g85c85ea762_0_27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38" name="Google Shape;1438;g85c85ea762_0_27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7" name="Shape 1447"/>
        <p:cNvGrpSpPr/>
        <p:nvPr/>
      </p:nvGrpSpPr>
      <p:grpSpPr>
        <a:xfrm>
          <a:off x="0" y="0"/>
          <a:ext cx="0" cy="0"/>
          <a:chOff x="0" y="0"/>
          <a:chExt cx="0" cy="0"/>
        </a:xfrm>
      </p:grpSpPr>
      <p:sp>
        <p:nvSpPr>
          <p:cNvPr id="1448" name="Google Shape;1448;g85c85ea762_0_27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9" name="Google Shape;1449;g85c85ea762_0_27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50" name="Google Shape;1450;g85c85ea762_0_27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9" name="Google Shape;399;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Google Shape;1458;g85c85ea762_0_27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g85c85ea762_0_2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60" name="Google Shape;1460;g85c85ea762_0_27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7" name="Shape 1467"/>
        <p:cNvGrpSpPr/>
        <p:nvPr/>
      </p:nvGrpSpPr>
      <p:grpSpPr>
        <a:xfrm>
          <a:off x="0" y="0"/>
          <a:ext cx="0" cy="0"/>
          <a:chOff x="0" y="0"/>
          <a:chExt cx="0" cy="0"/>
        </a:xfrm>
      </p:grpSpPr>
      <p:sp>
        <p:nvSpPr>
          <p:cNvPr id="1468" name="Google Shape;1468;g85c85ea762_0_27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9" name="Google Shape;1469;g85c85ea762_0_27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70" name="Google Shape;1470;g85c85ea762_0_27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7" name="Shape 1477"/>
        <p:cNvGrpSpPr/>
        <p:nvPr/>
      </p:nvGrpSpPr>
      <p:grpSpPr>
        <a:xfrm>
          <a:off x="0" y="0"/>
          <a:ext cx="0" cy="0"/>
          <a:chOff x="0" y="0"/>
          <a:chExt cx="0" cy="0"/>
        </a:xfrm>
      </p:grpSpPr>
      <p:sp>
        <p:nvSpPr>
          <p:cNvPr id="1478" name="Google Shape;1478;g85c85ea762_0_27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9" name="Google Shape;1479;g85c85ea762_0_27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80" name="Google Shape;1480;g85c85ea762_0_27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7" name="Shape 1487"/>
        <p:cNvGrpSpPr/>
        <p:nvPr/>
      </p:nvGrpSpPr>
      <p:grpSpPr>
        <a:xfrm>
          <a:off x="0" y="0"/>
          <a:ext cx="0" cy="0"/>
          <a:chOff x="0" y="0"/>
          <a:chExt cx="0" cy="0"/>
        </a:xfrm>
      </p:grpSpPr>
      <p:sp>
        <p:nvSpPr>
          <p:cNvPr id="1488" name="Google Shape;1488;g85c85ea762_0_27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g85c85ea762_0_27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90" name="Google Shape;1490;g85c85ea762_0_27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7" name="Shape 1497"/>
        <p:cNvGrpSpPr/>
        <p:nvPr/>
      </p:nvGrpSpPr>
      <p:grpSpPr>
        <a:xfrm>
          <a:off x="0" y="0"/>
          <a:ext cx="0" cy="0"/>
          <a:chOff x="0" y="0"/>
          <a:chExt cx="0" cy="0"/>
        </a:xfrm>
      </p:grpSpPr>
      <p:sp>
        <p:nvSpPr>
          <p:cNvPr id="1498" name="Google Shape;1498;g85c85ea762_0_27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9" name="Google Shape;1499;g85c85ea762_0_27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00" name="Google Shape;1500;g85c85ea762_0_27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8" name="Shape 1508"/>
        <p:cNvGrpSpPr/>
        <p:nvPr/>
      </p:nvGrpSpPr>
      <p:grpSpPr>
        <a:xfrm>
          <a:off x="0" y="0"/>
          <a:ext cx="0" cy="0"/>
          <a:chOff x="0" y="0"/>
          <a:chExt cx="0" cy="0"/>
        </a:xfrm>
      </p:grpSpPr>
      <p:sp>
        <p:nvSpPr>
          <p:cNvPr id="1509" name="Google Shape;1509;g85c85ea762_0_28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10" name="Google Shape;1510;g85c85ea762_0_28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9" name="Shape 1519"/>
        <p:cNvGrpSpPr/>
        <p:nvPr/>
      </p:nvGrpSpPr>
      <p:grpSpPr>
        <a:xfrm>
          <a:off x="0" y="0"/>
          <a:ext cx="0" cy="0"/>
          <a:chOff x="0" y="0"/>
          <a:chExt cx="0" cy="0"/>
        </a:xfrm>
      </p:grpSpPr>
      <p:sp>
        <p:nvSpPr>
          <p:cNvPr id="1520" name="Google Shape;1520;g85c85ea762_0_2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21" name="Google Shape;1521;g85c85ea762_0_28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0" name="Shape 1530"/>
        <p:cNvGrpSpPr/>
        <p:nvPr/>
      </p:nvGrpSpPr>
      <p:grpSpPr>
        <a:xfrm>
          <a:off x="0" y="0"/>
          <a:ext cx="0" cy="0"/>
          <a:chOff x="0" y="0"/>
          <a:chExt cx="0" cy="0"/>
        </a:xfrm>
      </p:grpSpPr>
      <p:sp>
        <p:nvSpPr>
          <p:cNvPr id="1531" name="Google Shape;1531;g85c85ea762_0_28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32" name="Google Shape;1532;g85c85ea762_0_28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1" name="Shape 1541"/>
        <p:cNvGrpSpPr/>
        <p:nvPr/>
      </p:nvGrpSpPr>
      <p:grpSpPr>
        <a:xfrm>
          <a:off x="0" y="0"/>
          <a:ext cx="0" cy="0"/>
          <a:chOff x="0" y="0"/>
          <a:chExt cx="0" cy="0"/>
        </a:xfrm>
      </p:grpSpPr>
      <p:sp>
        <p:nvSpPr>
          <p:cNvPr id="1542" name="Google Shape;1542;g85c85ea762_0_28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43" name="Google Shape;1543;g85c85ea762_0_28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2" name="Shape 1552"/>
        <p:cNvGrpSpPr/>
        <p:nvPr/>
      </p:nvGrpSpPr>
      <p:grpSpPr>
        <a:xfrm>
          <a:off x="0" y="0"/>
          <a:ext cx="0" cy="0"/>
          <a:chOff x="0" y="0"/>
          <a:chExt cx="0" cy="0"/>
        </a:xfrm>
      </p:grpSpPr>
      <p:sp>
        <p:nvSpPr>
          <p:cNvPr id="1553" name="Google Shape;1553;g85c85ea762_0_28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54" name="Google Shape;1554;g85c85ea762_0_28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409" name="Google Shape;40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3" name="Shape 1563"/>
        <p:cNvGrpSpPr/>
        <p:nvPr/>
      </p:nvGrpSpPr>
      <p:grpSpPr>
        <a:xfrm>
          <a:off x="0" y="0"/>
          <a:ext cx="0" cy="0"/>
          <a:chOff x="0" y="0"/>
          <a:chExt cx="0" cy="0"/>
        </a:xfrm>
      </p:grpSpPr>
      <p:sp>
        <p:nvSpPr>
          <p:cNvPr id="1564" name="Google Shape;1564;g85c85ea762_0_28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65" name="Google Shape;1565;g85c85ea762_0_28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4" name="Shape 1574"/>
        <p:cNvGrpSpPr/>
        <p:nvPr/>
      </p:nvGrpSpPr>
      <p:grpSpPr>
        <a:xfrm>
          <a:off x="0" y="0"/>
          <a:ext cx="0" cy="0"/>
          <a:chOff x="0" y="0"/>
          <a:chExt cx="0" cy="0"/>
        </a:xfrm>
      </p:grpSpPr>
      <p:sp>
        <p:nvSpPr>
          <p:cNvPr id="1575" name="Google Shape;1575;g85c85ea762_0_28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6" name="Google Shape;1576;g85c85ea762_0_28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77" name="Google Shape;1577;g85c85ea762_0_28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1" name="Shape 1591"/>
        <p:cNvGrpSpPr/>
        <p:nvPr/>
      </p:nvGrpSpPr>
      <p:grpSpPr>
        <a:xfrm>
          <a:off x="0" y="0"/>
          <a:ext cx="0" cy="0"/>
          <a:chOff x="0" y="0"/>
          <a:chExt cx="0" cy="0"/>
        </a:xfrm>
      </p:grpSpPr>
      <p:sp>
        <p:nvSpPr>
          <p:cNvPr id="1592" name="Google Shape;1592;g85c85ea614_0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593" name="Google Shape;1593;g85c85ea614_0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5" name="Shape 1605"/>
        <p:cNvGrpSpPr/>
        <p:nvPr/>
      </p:nvGrpSpPr>
      <p:grpSpPr>
        <a:xfrm>
          <a:off x="0" y="0"/>
          <a:ext cx="0" cy="0"/>
          <a:chOff x="0" y="0"/>
          <a:chExt cx="0" cy="0"/>
        </a:xfrm>
      </p:grpSpPr>
      <p:sp>
        <p:nvSpPr>
          <p:cNvPr id="1606" name="Google Shape;1606;g85c85ea614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07" name="Google Shape;1607;g85c85ea614_0_5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3" name="Shape 1613"/>
        <p:cNvGrpSpPr/>
        <p:nvPr/>
      </p:nvGrpSpPr>
      <p:grpSpPr>
        <a:xfrm>
          <a:off x="0" y="0"/>
          <a:ext cx="0" cy="0"/>
          <a:chOff x="0" y="0"/>
          <a:chExt cx="0" cy="0"/>
        </a:xfrm>
      </p:grpSpPr>
      <p:sp>
        <p:nvSpPr>
          <p:cNvPr id="1614" name="Google Shape;1614;g85c85ea614_0_5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15" name="Google Shape;1615;g85c85ea614_0_5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1" name="Shape 1621"/>
        <p:cNvGrpSpPr/>
        <p:nvPr/>
      </p:nvGrpSpPr>
      <p:grpSpPr>
        <a:xfrm>
          <a:off x="0" y="0"/>
          <a:ext cx="0" cy="0"/>
          <a:chOff x="0" y="0"/>
          <a:chExt cx="0" cy="0"/>
        </a:xfrm>
      </p:grpSpPr>
      <p:sp>
        <p:nvSpPr>
          <p:cNvPr id="1622" name="Google Shape;1622;g85c85ea614_0_5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23" name="Google Shape;1623;g85c85ea614_0_5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9" name="Shape 1629"/>
        <p:cNvGrpSpPr/>
        <p:nvPr/>
      </p:nvGrpSpPr>
      <p:grpSpPr>
        <a:xfrm>
          <a:off x="0" y="0"/>
          <a:ext cx="0" cy="0"/>
          <a:chOff x="0" y="0"/>
          <a:chExt cx="0" cy="0"/>
        </a:xfrm>
      </p:grpSpPr>
      <p:sp>
        <p:nvSpPr>
          <p:cNvPr id="1630" name="Google Shape;1630;g85c85ea614_0_6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31" name="Google Shape;1631;g85c85ea614_0_6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7" name="Shape 1637"/>
        <p:cNvGrpSpPr/>
        <p:nvPr/>
      </p:nvGrpSpPr>
      <p:grpSpPr>
        <a:xfrm>
          <a:off x="0" y="0"/>
          <a:ext cx="0" cy="0"/>
          <a:chOff x="0" y="0"/>
          <a:chExt cx="0" cy="0"/>
        </a:xfrm>
      </p:grpSpPr>
      <p:sp>
        <p:nvSpPr>
          <p:cNvPr id="1638" name="Google Shape;1638;g85c85ea614_0_6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39" name="Google Shape;1639;g85c85ea614_0_6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7" name="Shape 1647"/>
        <p:cNvGrpSpPr/>
        <p:nvPr/>
      </p:nvGrpSpPr>
      <p:grpSpPr>
        <a:xfrm>
          <a:off x="0" y="0"/>
          <a:ext cx="0" cy="0"/>
          <a:chOff x="0" y="0"/>
          <a:chExt cx="0" cy="0"/>
        </a:xfrm>
      </p:grpSpPr>
      <p:sp>
        <p:nvSpPr>
          <p:cNvPr id="1648" name="Google Shape;1648;g85c85ea614_0_6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49" name="Google Shape;1649;g85c85ea614_0_6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5" name="Shape 1655"/>
        <p:cNvGrpSpPr/>
        <p:nvPr/>
      </p:nvGrpSpPr>
      <p:grpSpPr>
        <a:xfrm>
          <a:off x="0" y="0"/>
          <a:ext cx="0" cy="0"/>
          <a:chOff x="0" y="0"/>
          <a:chExt cx="0" cy="0"/>
        </a:xfrm>
      </p:grpSpPr>
      <p:sp>
        <p:nvSpPr>
          <p:cNvPr id="1656" name="Google Shape;1656;g85c85ea614_0_6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1657" name="Google Shape;1657;g85c85ea614_0_6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mage Placeholder">
  <p:cSld name="Big Image Placeholder">
    <p:spTree>
      <p:nvGrpSpPr>
        <p:cNvPr id="16" name="Shape 16"/>
        <p:cNvGrpSpPr/>
        <p:nvPr/>
      </p:nvGrpSpPr>
      <p:grpSpPr>
        <a:xfrm>
          <a:off x="0" y="0"/>
          <a:ext cx="0" cy="0"/>
          <a:chOff x="0" y="0"/>
          <a:chExt cx="0" cy="0"/>
        </a:xfrm>
      </p:grpSpPr>
      <p:sp>
        <p:nvSpPr>
          <p:cNvPr id="17" name="Google Shape;17;p2"/>
          <p:cNvSpPr/>
          <p:nvPr>
            <p:ph idx="2" type="pic"/>
          </p:nvPr>
        </p:nvSpPr>
        <p:spPr>
          <a:xfrm>
            <a:off x="-3176" y="0"/>
            <a:ext cx="24377652"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7" name="Shape 4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ortfolio One">
  <p:cSld name="1_Portfolio One">
    <p:spTree>
      <p:nvGrpSpPr>
        <p:cNvPr id="48" name="Shape 48"/>
        <p:cNvGrpSpPr/>
        <p:nvPr/>
      </p:nvGrpSpPr>
      <p:grpSpPr>
        <a:xfrm>
          <a:off x="0" y="0"/>
          <a:ext cx="0" cy="0"/>
          <a:chOff x="0" y="0"/>
          <a:chExt cx="0" cy="0"/>
        </a:xfrm>
      </p:grpSpPr>
      <p:sp>
        <p:nvSpPr>
          <p:cNvPr id="49" name="Google Shape;49;p12"/>
          <p:cNvSpPr/>
          <p:nvPr>
            <p:ph idx="2" type="pic"/>
          </p:nvPr>
        </p:nvSpPr>
        <p:spPr>
          <a:xfrm>
            <a:off x="1541462" y="3876416"/>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0" name="Google Shape;50;p12"/>
          <p:cNvSpPr/>
          <p:nvPr>
            <p:ph idx="3" type="pic"/>
          </p:nvPr>
        </p:nvSpPr>
        <p:spPr>
          <a:xfrm>
            <a:off x="5020746" y="3876416"/>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1" name="Google Shape;51;p12"/>
          <p:cNvSpPr/>
          <p:nvPr>
            <p:ph idx="4" type="pic"/>
          </p:nvPr>
        </p:nvSpPr>
        <p:spPr>
          <a:xfrm>
            <a:off x="1541462" y="7333107"/>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2" name="Google Shape;52;p12"/>
          <p:cNvSpPr/>
          <p:nvPr>
            <p:ph idx="5" type="pic"/>
          </p:nvPr>
        </p:nvSpPr>
        <p:spPr>
          <a:xfrm>
            <a:off x="5020746" y="7333107"/>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3" name="Google Shape;53;p12"/>
          <p:cNvSpPr/>
          <p:nvPr>
            <p:ph idx="6" type="pic"/>
          </p:nvPr>
        </p:nvSpPr>
        <p:spPr>
          <a:xfrm>
            <a:off x="16207956" y="3876416"/>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4" name="Google Shape;54;p12"/>
          <p:cNvSpPr/>
          <p:nvPr>
            <p:ph idx="7" type="pic"/>
          </p:nvPr>
        </p:nvSpPr>
        <p:spPr>
          <a:xfrm>
            <a:off x="19687241" y="3876416"/>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5" name="Google Shape;55;p12"/>
          <p:cNvSpPr/>
          <p:nvPr>
            <p:ph idx="8" type="pic"/>
          </p:nvPr>
        </p:nvSpPr>
        <p:spPr>
          <a:xfrm>
            <a:off x="16207956" y="7333107"/>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6" name="Google Shape;56;p12"/>
          <p:cNvSpPr/>
          <p:nvPr>
            <p:ph idx="9" type="pic"/>
          </p:nvPr>
        </p:nvSpPr>
        <p:spPr>
          <a:xfrm>
            <a:off x="19687241" y="7333107"/>
            <a:ext cx="3164822" cy="3162753"/>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ig Image Placeholder">
  <p:cSld name="6_Big Image Placeholder">
    <p:spTree>
      <p:nvGrpSpPr>
        <p:cNvPr id="57" name="Shape 57"/>
        <p:cNvGrpSpPr/>
        <p:nvPr/>
      </p:nvGrpSpPr>
      <p:grpSpPr>
        <a:xfrm>
          <a:off x="0" y="0"/>
          <a:ext cx="0" cy="0"/>
          <a:chOff x="0" y="0"/>
          <a:chExt cx="0" cy="0"/>
        </a:xfrm>
      </p:grpSpPr>
      <p:sp>
        <p:nvSpPr>
          <p:cNvPr id="58" name="Google Shape;58;p13"/>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mage Placeholder">
  <p:cSld name="Big Image Placeholder">
    <p:spTree>
      <p:nvGrpSpPr>
        <p:cNvPr id="66" name="Shape 66"/>
        <p:cNvGrpSpPr/>
        <p:nvPr/>
      </p:nvGrpSpPr>
      <p:grpSpPr>
        <a:xfrm>
          <a:off x="0" y="0"/>
          <a:ext cx="0" cy="0"/>
          <a:chOff x="0" y="0"/>
          <a:chExt cx="0" cy="0"/>
        </a:xfrm>
      </p:grpSpPr>
      <p:sp>
        <p:nvSpPr>
          <p:cNvPr id="67" name="Google Shape;67;p15"/>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68" name="Shape 6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_clients">
  <p:cSld name="Sta_clients">
    <p:spTree>
      <p:nvGrpSpPr>
        <p:cNvPr id="69" name="Shape 69"/>
        <p:cNvGrpSpPr/>
        <p:nvPr/>
      </p:nvGrpSpPr>
      <p:grpSpPr>
        <a:xfrm>
          <a:off x="0" y="0"/>
          <a:ext cx="0" cy="0"/>
          <a:chOff x="0" y="0"/>
          <a:chExt cx="0" cy="0"/>
        </a:xfrm>
      </p:grpSpPr>
      <p:sp>
        <p:nvSpPr>
          <p:cNvPr id="70" name="Google Shape;70;p17"/>
          <p:cNvSpPr/>
          <p:nvPr>
            <p:ph idx="2" type="pic"/>
          </p:nvPr>
        </p:nvSpPr>
        <p:spPr>
          <a:xfrm>
            <a:off x="-3" y="3517900"/>
            <a:ext cx="22852200" cy="6680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ta_clients">
  <p:cSld name="1_Sta_clients">
    <p:spTree>
      <p:nvGrpSpPr>
        <p:cNvPr id="71" name="Shape 71"/>
        <p:cNvGrpSpPr/>
        <p:nvPr/>
      </p:nvGrpSpPr>
      <p:grpSpPr>
        <a:xfrm>
          <a:off x="0" y="0"/>
          <a:ext cx="0" cy="0"/>
          <a:chOff x="0" y="0"/>
          <a:chExt cx="0" cy="0"/>
        </a:xfrm>
      </p:grpSpPr>
      <p:sp>
        <p:nvSpPr>
          <p:cNvPr id="72" name="Google Shape;72;p18"/>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ig Image Placeholder">
  <p:cSld name="1_Big Image Placeholder">
    <p:spTree>
      <p:nvGrpSpPr>
        <p:cNvPr id="73" name="Shape 73"/>
        <p:cNvGrpSpPr/>
        <p:nvPr/>
      </p:nvGrpSpPr>
      <p:grpSpPr>
        <a:xfrm>
          <a:off x="0" y="0"/>
          <a:ext cx="0" cy="0"/>
          <a:chOff x="0" y="0"/>
          <a:chExt cx="0" cy="0"/>
        </a:xfrm>
      </p:grpSpPr>
      <p:sp>
        <p:nvSpPr>
          <p:cNvPr id="74" name="Google Shape;74;p19"/>
          <p:cNvSpPr/>
          <p:nvPr>
            <p:ph idx="2" type="pic"/>
          </p:nvPr>
        </p:nvSpPr>
        <p:spPr>
          <a:xfrm>
            <a:off x="2151141"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75" name="Google Shape;75;p19"/>
          <p:cNvSpPr/>
          <p:nvPr>
            <p:ph idx="3" type="pic"/>
          </p:nvPr>
        </p:nvSpPr>
        <p:spPr>
          <a:xfrm>
            <a:off x="6717543"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76" name="Google Shape;76;p19"/>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77" name="Google Shape;77;p19"/>
          <p:cNvSpPr/>
          <p:nvPr>
            <p:ph idx="5" type="pic"/>
          </p:nvPr>
        </p:nvSpPr>
        <p:spPr>
          <a:xfrm>
            <a:off x="15850345"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ig Image Placeholder">
  <p:cSld name="2_Big Image Placeholder">
    <p:spTree>
      <p:nvGrpSpPr>
        <p:cNvPr id="78" name="Shape 78"/>
        <p:cNvGrpSpPr/>
        <p:nvPr/>
      </p:nvGrpSpPr>
      <p:grpSpPr>
        <a:xfrm>
          <a:off x="0" y="0"/>
          <a:ext cx="0" cy="0"/>
          <a:chOff x="0" y="0"/>
          <a:chExt cx="0" cy="0"/>
        </a:xfrm>
      </p:grpSpPr>
      <p:sp>
        <p:nvSpPr>
          <p:cNvPr id="79" name="Google Shape;79;p20"/>
          <p:cNvSpPr/>
          <p:nvPr>
            <p:ph idx="2" type="pic"/>
          </p:nvPr>
        </p:nvSpPr>
        <p:spPr>
          <a:xfrm>
            <a:off x="5519498" y="7524478"/>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80" name="Google Shape;80;p20"/>
          <p:cNvSpPr/>
          <p:nvPr>
            <p:ph idx="3" type="pic"/>
          </p:nvPr>
        </p:nvSpPr>
        <p:spPr>
          <a:xfrm>
            <a:off x="19805650" y="7524478"/>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81" name="Google Shape;81;p20"/>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82" name="Google Shape;82;p20"/>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83" name="Google Shape;83;p20"/>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84" name="Google Shape;84;p20"/>
          <p:cNvSpPr/>
          <p:nvPr>
            <p:ph idx="7" type="pic"/>
          </p:nvPr>
        </p:nvSpPr>
        <p:spPr>
          <a:xfrm>
            <a:off x="10254313" y="7524478"/>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ig Image Placeholder">
  <p:cSld name="3_Big Image Placeholder">
    <p:spTree>
      <p:nvGrpSpPr>
        <p:cNvPr id="85" name="Shape 85"/>
        <p:cNvGrpSpPr/>
        <p:nvPr/>
      </p:nvGrpSpPr>
      <p:grpSpPr>
        <a:xfrm>
          <a:off x="0" y="0"/>
          <a:ext cx="0" cy="0"/>
          <a:chOff x="0" y="0"/>
          <a:chExt cx="0" cy="0"/>
        </a:xfrm>
      </p:grpSpPr>
      <p:sp>
        <p:nvSpPr>
          <p:cNvPr id="86" name="Google Shape;86;p21"/>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87" name="Google Shape;87;p21"/>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ig Image Placeholder">
  <p:cSld name="4_Big Image Placeholder">
    <p:spTree>
      <p:nvGrpSpPr>
        <p:cNvPr id="88" name="Shape 88"/>
        <p:cNvGrpSpPr/>
        <p:nvPr/>
      </p:nvGrpSpPr>
      <p:grpSpPr>
        <a:xfrm>
          <a:off x="0" y="0"/>
          <a:ext cx="0" cy="0"/>
          <a:chOff x="0" y="0"/>
          <a:chExt cx="0" cy="0"/>
        </a:xfrm>
      </p:grpSpPr>
      <p:sp>
        <p:nvSpPr>
          <p:cNvPr id="89" name="Google Shape;89;p22"/>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90" name="Google Shape;90;p22"/>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91" name="Google Shape;91;p22"/>
          <p:cNvSpPr/>
          <p:nvPr>
            <p:ph idx="4" type="pic"/>
          </p:nvPr>
        </p:nvSpPr>
        <p:spPr>
          <a:xfrm>
            <a:off x="16115231"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Image Placeholder">
  <p:cSld name="5_Big Image Placeholder">
    <p:spTree>
      <p:nvGrpSpPr>
        <p:cNvPr id="92" name="Shape 92"/>
        <p:cNvGrpSpPr/>
        <p:nvPr/>
      </p:nvGrpSpPr>
      <p:grpSpPr>
        <a:xfrm>
          <a:off x="0" y="0"/>
          <a:ext cx="0" cy="0"/>
          <a:chOff x="0" y="0"/>
          <a:chExt cx="0" cy="0"/>
        </a:xfrm>
      </p:grpSpPr>
      <p:sp>
        <p:nvSpPr>
          <p:cNvPr id="93" name="Google Shape;93;p23"/>
          <p:cNvSpPr/>
          <p:nvPr>
            <p:ph idx="2" type="pic"/>
          </p:nvPr>
        </p:nvSpPr>
        <p:spPr>
          <a:xfrm>
            <a:off x="1541462"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94" name="Google Shape;94;p23"/>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95" name="Google Shape;95;p23"/>
          <p:cNvSpPr/>
          <p:nvPr>
            <p:ph idx="4" type="pic"/>
          </p:nvPr>
        </p:nvSpPr>
        <p:spPr>
          <a:xfrm>
            <a:off x="12301785"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96" name="Google Shape;96;p23"/>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7" name="Shape 9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ortfolio One">
  <p:cSld name="1_Portfolio One">
    <p:spTree>
      <p:nvGrpSpPr>
        <p:cNvPr id="98" name="Shape 98"/>
        <p:cNvGrpSpPr/>
        <p:nvPr/>
      </p:nvGrpSpPr>
      <p:grpSpPr>
        <a:xfrm>
          <a:off x="0" y="0"/>
          <a:ext cx="0" cy="0"/>
          <a:chOff x="0" y="0"/>
          <a:chExt cx="0" cy="0"/>
        </a:xfrm>
      </p:grpSpPr>
      <p:sp>
        <p:nvSpPr>
          <p:cNvPr id="99" name="Google Shape;99;p25"/>
          <p:cNvSpPr/>
          <p:nvPr>
            <p:ph idx="2" type="pic"/>
          </p:nvPr>
        </p:nvSpPr>
        <p:spPr>
          <a:xfrm>
            <a:off x="1541462"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0" name="Google Shape;100;p25"/>
          <p:cNvSpPr/>
          <p:nvPr>
            <p:ph idx="3" type="pic"/>
          </p:nvPr>
        </p:nvSpPr>
        <p:spPr>
          <a:xfrm>
            <a:off x="5020746"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1" name="Google Shape;101;p25"/>
          <p:cNvSpPr/>
          <p:nvPr>
            <p:ph idx="4" type="pic"/>
          </p:nvPr>
        </p:nvSpPr>
        <p:spPr>
          <a:xfrm>
            <a:off x="1541462"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2" name="Google Shape;102;p25"/>
          <p:cNvSpPr/>
          <p:nvPr>
            <p:ph idx="5" type="pic"/>
          </p:nvPr>
        </p:nvSpPr>
        <p:spPr>
          <a:xfrm>
            <a:off x="5020746"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3" name="Google Shape;103;p25"/>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4" name="Google Shape;104;p25"/>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5" name="Google Shape;105;p25"/>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06" name="Google Shape;106;p25"/>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215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2408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2660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2658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2402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2401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2399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2397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ig Image Placeholder">
  <p:cSld name="6_Big Image Placeholder">
    <p:spTree>
      <p:nvGrpSpPr>
        <p:cNvPr id="107" name="Shape 107"/>
        <p:cNvGrpSpPr/>
        <p:nvPr/>
      </p:nvGrpSpPr>
      <p:grpSpPr>
        <a:xfrm>
          <a:off x="0" y="0"/>
          <a:ext cx="0" cy="0"/>
          <a:chOff x="0" y="0"/>
          <a:chExt cx="0" cy="0"/>
        </a:xfrm>
      </p:grpSpPr>
      <p:sp>
        <p:nvSpPr>
          <p:cNvPr id="108" name="Google Shape;108;p26"/>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mage Placeholder">
  <p:cSld name="Big Image Placeholder">
    <p:spTree>
      <p:nvGrpSpPr>
        <p:cNvPr id="116" name="Shape 116"/>
        <p:cNvGrpSpPr/>
        <p:nvPr/>
      </p:nvGrpSpPr>
      <p:grpSpPr>
        <a:xfrm>
          <a:off x="0" y="0"/>
          <a:ext cx="0" cy="0"/>
          <a:chOff x="0" y="0"/>
          <a:chExt cx="0" cy="0"/>
        </a:xfrm>
      </p:grpSpPr>
      <p:sp>
        <p:nvSpPr>
          <p:cNvPr id="117" name="Google Shape;117;p28"/>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118" name="Shape 11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_clients">
  <p:cSld name="Sta_clients">
    <p:spTree>
      <p:nvGrpSpPr>
        <p:cNvPr id="119" name="Shape 119"/>
        <p:cNvGrpSpPr/>
        <p:nvPr/>
      </p:nvGrpSpPr>
      <p:grpSpPr>
        <a:xfrm>
          <a:off x="0" y="0"/>
          <a:ext cx="0" cy="0"/>
          <a:chOff x="0" y="0"/>
          <a:chExt cx="0" cy="0"/>
        </a:xfrm>
      </p:grpSpPr>
      <p:sp>
        <p:nvSpPr>
          <p:cNvPr id="120" name="Google Shape;120;p30"/>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ta_clients">
  <p:cSld name="1_Sta_clients">
    <p:spTree>
      <p:nvGrpSpPr>
        <p:cNvPr id="121" name="Shape 121"/>
        <p:cNvGrpSpPr/>
        <p:nvPr/>
      </p:nvGrpSpPr>
      <p:grpSpPr>
        <a:xfrm>
          <a:off x="0" y="0"/>
          <a:ext cx="0" cy="0"/>
          <a:chOff x="0" y="0"/>
          <a:chExt cx="0" cy="0"/>
        </a:xfrm>
      </p:grpSpPr>
      <p:sp>
        <p:nvSpPr>
          <p:cNvPr id="122" name="Google Shape;122;p31"/>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ig Image Placeholder">
  <p:cSld name="6_Big Image Placeholder">
    <p:spTree>
      <p:nvGrpSpPr>
        <p:cNvPr id="123" name="Shape 123"/>
        <p:cNvGrpSpPr/>
        <p:nvPr/>
      </p:nvGrpSpPr>
      <p:grpSpPr>
        <a:xfrm>
          <a:off x="0" y="0"/>
          <a:ext cx="0" cy="0"/>
          <a:chOff x="0" y="0"/>
          <a:chExt cx="0" cy="0"/>
        </a:xfrm>
      </p:grpSpPr>
      <p:sp>
        <p:nvSpPr>
          <p:cNvPr id="124" name="Google Shape;124;p32"/>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_clients">
  <p:cSld name="Sta_clients">
    <p:spTree>
      <p:nvGrpSpPr>
        <p:cNvPr id="19" name="Shape 19"/>
        <p:cNvGrpSpPr/>
        <p:nvPr/>
      </p:nvGrpSpPr>
      <p:grpSpPr>
        <a:xfrm>
          <a:off x="0" y="0"/>
          <a:ext cx="0" cy="0"/>
          <a:chOff x="0" y="0"/>
          <a:chExt cx="0" cy="0"/>
        </a:xfrm>
      </p:grpSpPr>
      <p:sp>
        <p:nvSpPr>
          <p:cNvPr id="20" name="Google Shape;20;p4"/>
          <p:cNvSpPr/>
          <p:nvPr>
            <p:ph idx="2" type="pic"/>
          </p:nvPr>
        </p:nvSpPr>
        <p:spPr>
          <a:xfrm>
            <a:off x="-3" y="3517900"/>
            <a:ext cx="22852067" cy="6680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ig Image Placeholder">
  <p:cSld name="1_Big Image Placeholder">
    <p:spTree>
      <p:nvGrpSpPr>
        <p:cNvPr id="125" name="Shape 125"/>
        <p:cNvGrpSpPr/>
        <p:nvPr/>
      </p:nvGrpSpPr>
      <p:grpSpPr>
        <a:xfrm>
          <a:off x="0" y="0"/>
          <a:ext cx="0" cy="0"/>
          <a:chOff x="0" y="0"/>
          <a:chExt cx="0" cy="0"/>
        </a:xfrm>
      </p:grpSpPr>
      <p:sp>
        <p:nvSpPr>
          <p:cNvPr id="126" name="Google Shape;126;p33"/>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7" name="Google Shape;127;p33"/>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8" name="Google Shape;128;p33"/>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9" name="Google Shape;129;p33"/>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ig Image Placeholder">
  <p:cSld name="2_Big Image Placeholder">
    <p:spTree>
      <p:nvGrpSpPr>
        <p:cNvPr id="130" name="Shape 130"/>
        <p:cNvGrpSpPr/>
        <p:nvPr/>
      </p:nvGrpSpPr>
      <p:grpSpPr>
        <a:xfrm>
          <a:off x="0" y="0"/>
          <a:ext cx="0" cy="0"/>
          <a:chOff x="0" y="0"/>
          <a:chExt cx="0" cy="0"/>
        </a:xfrm>
      </p:grpSpPr>
      <p:sp>
        <p:nvSpPr>
          <p:cNvPr id="131" name="Google Shape;131;p34"/>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2" name="Google Shape;132;p34"/>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3" name="Google Shape;133;p34"/>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4" name="Google Shape;134;p34"/>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5" name="Google Shape;135;p34"/>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6" name="Google Shape;136;p34"/>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ig Image Placeholder">
  <p:cSld name="3_Big Image Placeholder">
    <p:spTree>
      <p:nvGrpSpPr>
        <p:cNvPr id="137" name="Shape 137"/>
        <p:cNvGrpSpPr/>
        <p:nvPr/>
      </p:nvGrpSpPr>
      <p:grpSpPr>
        <a:xfrm>
          <a:off x="0" y="0"/>
          <a:ext cx="0" cy="0"/>
          <a:chOff x="0" y="0"/>
          <a:chExt cx="0" cy="0"/>
        </a:xfrm>
      </p:grpSpPr>
      <p:sp>
        <p:nvSpPr>
          <p:cNvPr id="138" name="Google Shape;138;p35"/>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39" name="Google Shape;139;p35"/>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ig Image Placeholder">
  <p:cSld name="4_Big Image Placeholder">
    <p:spTree>
      <p:nvGrpSpPr>
        <p:cNvPr id="140" name="Shape 140"/>
        <p:cNvGrpSpPr/>
        <p:nvPr/>
      </p:nvGrpSpPr>
      <p:grpSpPr>
        <a:xfrm>
          <a:off x="0" y="0"/>
          <a:ext cx="0" cy="0"/>
          <a:chOff x="0" y="0"/>
          <a:chExt cx="0" cy="0"/>
        </a:xfrm>
      </p:grpSpPr>
      <p:sp>
        <p:nvSpPr>
          <p:cNvPr id="141" name="Google Shape;141;p36"/>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2" name="Google Shape;142;p36"/>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3" name="Google Shape;143;p36"/>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Image Placeholder">
  <p:cSld name="5_Big Image Placeholder">
    <p:spTree>
      <p:nvGrpSpPr>
        <p:cNvPr id="144" name="Shape 144"/>
        <p:cNvGrpSpPr/>
        <p:nvPr/>
      </p:nvGrpSpPr>
      <p:grpSpPr>
        <a:xfrm>
          <a:off x="0" y="0"/>
          <a:ext cx="0" cy="0"/>
          <a:chOff x="0" y="0"/>
          <a:chExt cx="0" cy="0"/>
        </a:xfrm>
      </p:grpSpPr>
      <p:sp>
        <p:nvSpPr>
          <p:cNvPr id="145" name="Google Shape;145;p37"/>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6" name="Google Shape;146;p37"/>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7" name="Google Shape;147;p37"/>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48" name="Google Shape;148;p37"/>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9" name="Shape 14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ortfolio One">
  <p:cSld name="1_Portfolio One">
    <p:spTree>
      <p:nvGrpSpPr>
        <p:cNvPr id="150" name="Shape 150"/>
        <p:cNvGrpSpPr/>
        <p:nvPr/>
      </p:nvGrpSpPr>
      <p:grpSpPr>
        <a:xfrm>
          <a:off x="0" y="0"/>
          <a:ext cx="0" cy="0"/>
          <a:chOff x="0" y="0"/>
          <a:chExt cx="0" cy="0"/>
        </a:xfrm>
      </p:grpSpPr>
      <p:sp>
        <p:nvSpPr>
          <p:cNvPr id="151" name="Google Shape;151;p39"/>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2" name="Google Shape;152;p39"/>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3" name="Google Shape;153;p39"/>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4" name="Google Shape;154;p39"/>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5" name="Google Shape;155;p39"/>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6" name="Google Shape;156;p39"/>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7" name="Google Shape;157;p39"/>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8" name="Google Shape;158;p39"/>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mage Placeholder">
  <p:cSld name="Big Image Placeholder">
    <p:spTree>
      <p:nvGrpSpPr>
        <p:cNvPr id="166" name="Shape 166"/>
        <p:cNvGrpSpPr/>
        <p:nvPr/>
      </p:nvGrpSpPr>
      <p:grpSpPr>
        <a:xfrm>
          <a:off x="0" y="0"/>
          <a:ext cx="0" cy="0"/>
          <a:chOff x="0" y="0"/>
          <a:chExt cx="0" cy="0"/>
        </a:xfrm>
      </p:grpSpPr>
      <p:sp>
        <p:nvSpPr>
          <p:cNvPr id="167" name="Google Shape;167;p41"/>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168" name="Shape 168"/>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_clients">
  <p:cSld name="Sta_clients">
    <p:spTree>
      <p:nvGrpSpPr>
        <p:cNvPr id="169" name="Shape 169"/>
        <p:cNvGrpSpPr/>
        <p:nvPr/>
      </p:nvGrpSpPr>
      <p:grpSpPr>
        <a:xfrm>
          <a:off x="0" y="0"/>
          <a:ext cx="0" cy="0"/>
          <a:chOff x="0" y="0"/>
          <a:chExt cx="0" cy="0"/>
        </a:xfrm>
      </p:grpSpPr>
      <p:sp>
        <p:nvSpPr>
          <p:cNvPr id="170" name="Google Shape;170;p43"/>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ta_clients">
  <p:cSld name="1_Sta_clients">
    <p:spTree>
      <p:nvGrpSpPr>
        <p:cNvPr id="21" name="Shape 21"/>
        <p:cNvGrpSpPr/>
        <p:nvPr/>
      </p:nvGrpSpPr>
      <p:grpSpPr>
        <a:xfrm>
          <a:off x="0" y="0"/>
          <a:ext cx="0" cy="0"/>
          <a:chOff x="0" y="0"/>
          <a:chExt cx="0" cy="0"/>
        </a:xfrm>
      </p:grpSpPr>
      <p:sp>
        <p:nvSpPr>
          <p:cNvPr id="22" name="Google Shape;22;p5"/>
          <p:cNvSpPr/>
          <p:nvPr>
            <p:ph idx="2" type="pic"/>
          </p:nvPr>
        </p:nvSpPr>
        <p:spPr>
          <a:xfrm>
            <a:off x="1693863" y="3517900"/>
            <a:ext cx="9879210" cy="6680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ta_clients">
  <p:cSld name="1_Sta_clients">
    <p:spTree>
      <p:nvGrpSpPr>
        <p:cNvPr id="171" name="Shape 171"/>
        <p:cNvGrpSpPr/>
        <p:nvPr/>
      </p:nvGrpSpPr>
      <p:grpSpPr>
        <a:xfrm>
          <a:off x="0" y="0"/>
          <a:ext cx="0" cy="0"/>
          <a:chOff x="0" y="0"/>
          <a:chExt cx="0" cy="0"/>
        </a:xfrm>
      </p:grpSpPr>
      <p:sp>
        <p:nvSpPr>
          <p:cNvPr id="172" name="Google Shape;172;p44"/>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ig Image Placeholder">
  <p:cSld name="1_Big Image Placeholder">
    <p:spTree>
      <p:nvGrpSpPr>
        <p:cNvPr id="173" name="Shape 173"/>
        <p:cNvGrpSpPr/>
        <p:nvPr/>
      </p:nvGrpSpPr>
      <p:grpSpPr>
        <a:xfrm>
          <a:off x="0" y="0"/>
          <a:ext cx="0" cy="0"/>
          <a:chOff x="0" y="0"/>
          <a:chExt cx="0" cy="0"/>
        </a:xfrm>
      </p:grpSpPr>
      <p:sp>
        <p:nvSpPr>
          <p:cNvPr id="174" name="Google Shape;174;p45"/>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75" name="Google Shape;175;p45"/>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76" name="Google Shape;176;p45"/>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77" name="Google Shape;177;p45"/>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ig Image Placeholder">
  <p:cSld name="2_Big Image Placeholder">
    <p:spTree>
      <p:nvGrpSpPr>
        <p:cNvPr id="178" name="Shape 178"/>
        <p:cNvGrpSpPr/>
        <p:nvPr/>
      </p:nvGrpSpPr>
      <p:grpSpPr>
        <a:xfrm>
          <a:off x="0" y="0"/>
          <a:ext cx="0" cy="0"/>
          <a:chOff x="0" y="0"/>
          <a:chExt cx="0" cy="0"/>
        </a:xfrm>
      </p:grpSpPr>
      <p:sp>
        <p:nvSpPr>
          <p:cNvPr id="179" name="Google Shape;179;p46"/>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80" name="Google Shape;180;p46"/>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81" name="Google Shape;181;p46"/>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82" name="Google Shape;182;p46"/>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83" name="Google Shape;183;p46"/>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84" name="Google Shape;184;p46"/>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ig Image Placeholder">
  <p:cSld name="3_Big Image Placeholder">
    <p:spTree>
      <p:nvGrpSpPr>
        <p:cNvPr id="185" name="Shape 185"/>
        <p:cNvGrpSpPr/>
        <p:nvPr/>
      </p:nvGrpSpPr>
      <p:grpSpPr>
        <a:xfrm>
          <a:off x="0" y="0"/>
          <a:ext cx="0" cy="0"/>
          <a:chOff x="0" y="0"/>
          <a:chExt cx="0" cy="0"/>
        </a:xfrm>
      </p:grpSpPr>
      <p:sp>
        <p:nvSpPr>
          <p:cNvPr id="186" name="Google Shape;186;p47"/>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87" name="Google Shape;187;p47"/>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ig Image Placeholder">
  <p:cSld name="4_Big Image Placeholder">
    <p:spTree>
      <p:nvGrpSpPr>
        <p:cNvPr id="188" name="Shape 188"/>
        <p:cNvGrpSpPr/>
        <p:nvPr/>
      </p:nvGrpSpPr>
      <p:grpSpPr>
        <a:xfrm>
          <a:off x="0" y="0"/>
          <a:ext cx="0" cy="0"/>
          <a:chOff x="0" y="0"/>
          <a:chExt cx="0" cy="0"/>
        </a:xfrm>
      </p:grpSpPr>
      <p:sp>
        <p:nvSpPr>
          <p:cNvPr id="189" name="Google Shape;189;p48"/>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90" name="Google Shape;190;p48"/>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91" name="Google Shape;191;p48"/>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Image Placeholder">
  <p:cSld name="5_Big Image Placeholder">
    <p:spTree>
      <p:nvGrpSpPr>
        <p:cNvPr id="192" name="Shape 192"/>
        <p:cNvGrpSpPr/>
        <p:nvPr/>
      </p:nvGrpSpPr>
      <p:grpSpPr>
        <a:xfrm>
          <a:off x="0" y="0"/>
          <a:ext cx="0" cy="0"/>
          <a:chOff x="0" y="0"/>
          <a:chExt cx="0" cy="0"/>
        </a:xfrm>
      </p:grpSpPr>
      <p:sp>
        <p:nvSpPr>
          <p:cNvPr id="193" name="Google Shape;193;p49"/>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94" name="Google Shape;194;p49"/>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95" name="Google Shape;195;p49"/>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96" name="Google Shape;196;p49"/>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ortfolio One">
  <p:cSld name="1_Portfolio One">
    <p:spTree>
      <p:nvGrpSpPr>
        <p:cNvPr id="197" name="Shape 197"/>
        <p:cNvGrpSpPr/>
        <p:nvPr/>
      </p:nvGrpSpPr>
      <p:grpSpPr>
        <a:xfrm>
          <a:off x="0" y="0"/>
          <a:ext cx="0" cy="0"/>
          <a:chOff x="0" y="0"/>
          <a:chExt cx="0" cy="0"/>
        </a:xfrm>
      </p:grpSpPr>
      <p:sp>
        <p:nvSpPr>
          <p:cNvPr id="198" name="Google Shape;198;p50"/>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99" name="Google Shape;199;p50"/>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200" name="Google Shape;200;p50"/>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201" name="Google Shape;201;p50"/>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202" name="Google Shape;202;p50"/>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203" name="Google Shape;203;p50"/>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204" name="Google Shape;204;p50"/>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205" name="Google Shape;205;p50"/>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indent="-469625" lvl="1" marL="1371325"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2" lvl="2" marL="228554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4"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68711"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68528" lvl="7" marL="6856629"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mage Placeholder">
  <p:cSld name="Big Image Placeholder">
    <p:spTree>
      <p:nvGrpSpPr>
        <p:cNvPr id="213" name="Shape 213"/>
        <p:cNvGrpSpPr/>
        <p:nvPr/>
      </p:nvGrpSpPr>
      <p:grpSpPr>
        <a:xfrm>
          <a:off x="0" y="0"/>
          <a:ext cx="0" cy="0"/>
          <a:chOff x="0" y="0"/>
          <a:chExt cx="0" cy="0"/>
        </a:xfrm>
      </p:grpSpPr>
      <p:sp>
        <p:nvSpPr>
          <p:cNvPr id="214" name="Google Shape;214;p52"/>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215" name="Shape 215"/>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_clients">
  <p:cSld name="Sta_clients">
    <p:spTree>
      <p:nvGrpSpPr>
        <p:cNvPr id="216" name="Shape 216"/>
        <p:cNvGrpSpPr/>
        <p:nvPr/>
      </p:nvGrpSpPr>
      <p:grpSpPr>
        <a:xfrm>
          <a:off x="0" y="0"/>
          <a:ext cx="0" cy="0"/>
          <a:chOff x="0" y="0"/>
          <a:chExt cx="0" cy="0"/>
        </a:xfrm>
      </p:grpSpPr>
      <p:sp>
        <p:nvSpPr>
          <p:cNvPr id="217" name="Google Shape;217;p54"/>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ig Image Placeholder">
  <p:cSld name="1_Big Image Placeholder">
    <p:spTree>
      <p:nvGrpSpPr>
        <p:cNvPr id="23" name="Shape 23"/>
        <p:cNvGrpSpPr/>
        <p:nvPr/>
      </p:nvGrpSpPr>
      <p:grpSpPr>
        <a:xfrm>
          <a:off x="0" y="0"/>
          <a:ext cx="0" cy="0"/>
          <a:chOff x="0" y="0"/>
          <a:chExt cx="0" cy="0"/>
        </a:xfrm>
      </p:grpSpPr>
      <p:sp>
        <p:nvSpPr>
          <p:cNvPr id="24" name="Google Shape;24;p6"/>
          <p:cNvSpPr/>
          <p:nvPr>
            <p:ph idx="2" type="pic"/>
          </p:nvPr>
        </p:nvSpPr>
        <p:spPr>
          <a:xfrm>
            <a:off x="2151141" y="3998730"/>
            <a:ext cx="4198348" cy="4198348"/>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 name="Google Shape;25;p6"/>
          <p:cNvSpPr/>
          <p:nvPr>
            <p:ph idx="3" type="pic"/>
          </p:nvPr>
        </p:nvSpPr>
        <p:spPr>
          <a:xfrm>
            <a:off x="6717543" y="3998730"/>
            <a:ext cx="4198348" cy="4198348"/>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6" name="Google Shape;26;p6"/>
          <p:cNvSpPr/>
          <p:nvPr>
            <p:ph idx="4" type="pic"/>
          </p:nvPr>
        </p:nvSpPr>
        <p:spPr>
          <a:xfrm>
            <a:off x="11283945" y="3998730"/>
            <a:ext cx="4198348" cy="4198348"/>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7" name="Google Shape;27;p6"/>
          <p:cNvSpPr/>
          <p:nvPr>
            <p:ph idx="5" type="pic"/>
          </p:nvPr>
        </p:nvSpPr>
        <p:spPr>
          <a:xfrm>
            <a:off x="15850345" y="3998730"/>
            <a:ext cx="4198348" cy="4198348"/>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ta_clients">
  <p:cSld name="1_Sta_clients">
    <p:spTree>
      <p:nvGrpSpPr>
        <p:cNvPr id="218" name="Shape 218"/>
        <p:cNvGrpSpPr/>
        <p:nvPr/>
      </p:nvGrpSpPr>
      <p:grpSpPr>
        <a:xfrm>
          <a:off x="0" y="0"/>
          <a:ext cx="0" cy="0"/>
          <a:chOff x="0" y="0"/>
          <a:chExt cx="0" cy="0"/>
        </a:xfrm>
      </p:grpSpPr>
      <p:sp>
        <p:nvSpPr>
          <p:cNvPr id="219" name="Google Shape;219;p55"/>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ig Image Placeholder">
  <p:cSld name="6_Big Image Placeholder">
    <p:spTree>
      <p:nvGrpSpPr>
        <p:cNvPr id="220" name="Shape 220"/>
        <p:cNvGrpSpPr/>
        <p:nvPr/>
      </p:nvGrpSpPr>
      <p:grpSpPr>
        <a:xfrm>
          <a:off x="0" y="0"/>
          <a:ext cx="0" cy="0"/>
          <a:chOff x="0" y="0"/>
          <a:chExt cx="0" cy="0"/>
        </a:xfrm>
      </p:grpSpPr>
      <p:sp>
        <p:nvSpPr>
          <p:cNvPr id="221" name="Google Shape;221;p56"/>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ig Image Placeholder">
  <p:cSld name="1_Big Image Placeholder">
    <p:spTree>
      <p:nvGrpSpPr>
        <p:cNvPr id="222" name="Shape 222"/>
        <p:cNvGrpSpPr/>
        <p:nvPr/>
      </p:nvGrpSpPr>
      <p:grpSpPr>
        <a:xfrm>
          <a:off x="0" y="0"/>
          <a:ext cx="0" cy="0"/>
          <a:chOff x="0" y="0"/>
          <a:chExt cx="0" cy="0"/>
        </a:xfrm>
      </p:grpSpPr>
      <p:sp>
        <p:nvSpPr>
          <p:cNvPr id="223" name="Google Shape;223;p57"/>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24" name="Google Shape;224;p57"/>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25" name="Google Shape;225;p57"/>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26" name="Google Shape;226;p57"/>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ig Image Placeholder">
  <p:cSld name="2_Big Image Placeholder">
    <p:spTree>
      <p:nvGrpSpPr>
        <p:cNvPr id="227" name="Shape 227"/>
        <p:cNvGrpSpPr/>
        <p:nvPr/>
      </p:nvGrpSpPr>
      <p:grpSpPr>
        <a:xfrm>
          <a:off x="0" y="0"/>
          <a:ext cx="0" cy="0"/>
          <a:chOff x="0" y="0"/>
          <a:chExt cx="0" cy="0"/>
        </a:xfrm>
      </p:grpSpPr>
      <p:sp>
        <p:nvSpPr>
          <p:cNvPr id="228" name="Google Shape;228;p58"/>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29" name="Google Shape;229;p58"/>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30" name="Google Shape;230;p58"/>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31" name="Google Shape;231;p58"/>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32" name="Google Shape;232;p58"/>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33" name="Google Shape;233;p58"/>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ig Image Placeholder">
  <p:cSld name="3_Big Image Placeholder">
    <p:spTree>
      <p:nvGrpSpPr>
        <p:cNvPr id="234" name="Shape 234"/>
        <p:cNvGrpSpPr/>
        <p:nvPr/>
      </p:nvGrpSpPr>
      <p:grpSpPr>
        <a:xfrm>
          <a:off x="0" y="0"/>
          <a:ext cx="0" cy="0"/>
          <a:chOff x="0" y="0"/>
          <a:chExt cx="0" cy="0"/>
        </a:xfrm>
      </p:grpSpPr>
      <p:sp>
        <p:nvSpPr>
          <p:cNvPr id="235" name="Google Shape;235;p59"/>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36" name="Google Shape;236;p59"/>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ig Image Placeholder">
  <p:cSld name="4_Big Image Placeholder">
    <p:spTree>
      <p:nvGrpSpPr>
        <p:cNvPr id="237" name="Shape 237"/>
        <p:cNvGrpSpPr/>
        <p:nvPr/>
      </p:nvGrpSpPr>
      <p:grpSpPr>
        <a:xfrm>
          <a:off x="0" y="0"/>
          <a:ext cx="0" cy="0"/>
          <a:chOff x="0" y="0"/>
          <a:chExt cx="0" cy="0"/>
        </a:xfrm>
      </p:grpSpPr>
      <p:sp>
        <p:nvSpPr>
          <p:cNvPr id="238" name="Google Shape;238;p60"/>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39" name="Google Shape;239;p60"/>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40" name="Google Shape;240;p60"/>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Image Placeholder">
  <p:cSld name="5_Big Image Placeholder">
    <p:spTree>
      <p:nvGrpSpPr>
        <p:cNvPr id="241" name="Shape 241"/>
        <p:cNvGrpSpPr/>
        <p:nvPr/>
      </p:nvGrpSpPr>
      <p:grpSpPr>
        <a:xfrm>
          <a:off x="0" y="0"/>
          <a:ext cx="0" cy="0"/>
          <a:chOff x="0" y="0"/>
          <a:chExt cx="0" cy="0"/>
        </a:xfrm>
      </p:grpSpPr>
      <p:sp>
        <p:nvSpPr>
          <p:cNvPr id="242" name="Google Shape;242;p61"/>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43" name="Google Shape;243;p61"/>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44" name="Google Shape;244;p61"/>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45" name="Google Shape;245;p61"/>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6" name="Shape 246"/>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ortfolio One">
  <p:cSld name="1_Portfolio One">
    <p:spTree>
      <p:nvGrpSpPr>
        <p:cNvPr id="247" name="Shape 247"/>
        <p:cNvGrpSpPr/>
        <p:nvPr/>
      </p:nvGrpSpPr>
      <p:grpSpPr>
        <a:xfrm>
          <a:off x="0" y="0"/>
          <a:ext cx="0" cy="0"/>
          <a:chOff x="0" y="0"/>
          <a:chExt cx="0" cy="0"/>
        </a:xfrm>
      </p:grpSpPr>
      <p:sp>
        <p:nvSpPr>
          <p:cNvPr id="248" name="Google Shape;248;p63"/>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49" name="Google Shape;249;p63"/>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0" name="Google Shape;250;p63"/>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1" name="Google Shape;251;p63"/>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2" name="Google Shape;252;p63"/>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3" name="Google Shape;253;p63"/>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4" name="Google Shape;254;p63"/>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5" name="Google Shape;255;p63"/>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sktop">
  <p:cSld name="Desktop">
    <p:spTree>
      <p:nvGrpSpPr>
        <p:cNvPr id="256" name="Shape 256"/>
        <p:cNvGrpSpPr/>
        <p:nvPr/>
      </p:nvGrpSpPr>
      <p:grpSpPr>
        <a:xfrm>
          <a:off x="0" y="0"/>
          <a:ext cx="0" cy="0"/>
          <a:chOff x="0" y="0"/>
          <a:chExt cx="0" cy="0"/>
        </a:xfrm>
      </p:grpSpPr>
      <p:sp>
        <p:nvSpPr>
          <p:cNvPr id="257" name="Google Shape;257;p64"/>
          <p:cNvSpPr txBox="1"/>
          <p:nvPr>
            <p:ph idx="12" type="sldNum"/>
          </p:nvPr>
        </p:nvSpPr>
        <p:spPr>
          <a:xfrm>
            <a:off x="22900836" y="510459"/>
            <a:ext cx="824400" cy="4623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
        <p:nvSpPr>
          <p:cNvPr id="258" name="Google Shape;258;p64"/>
          <p:cNvSpPr/>
          <p:nvPr>
            <p:ph idx="2" type="pic"/>
          </p:nvPr>
        </p:nvSpPr>
        <p:spPr>
          <a:xfrm>
            <a:off x="8074045" y="3749678"/>
            <a:ext cx="7915500" cy="437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ig Image Placeholder">
  <p:cSld name="2_Big Image Placeholder">
    <p:spTree>
      <p:nvGrpSpPr>
        <p:cNvPr id="28" name="Shape 28"/>
        <p:cNvGrpSpPr/>
        <p:nvPr/>
      </p:nvGrpSpPr>
      <p:grpSpPr>
        <a:xfrm>
          <a:off x="0" y="0"/>
          <a:ext cx="0" cy="0"/>
          <a:chOff x="0" y="0"/>
          <a:chExt cx="0" cy="0"/>
        </a:xfrm>
      </p:grpSpPr>
      <p:sp>
        <p:nvSpPr>
          <p:cNvPr id="29" name="Google Shape;29;p7"/>
          <p:cNvSpPr/>
          <p:nvPr>
            <p:ph idx="2" type="pic"/>
          </p:nvPr>
        </p:nvSpPr>
        <p:spPr>
          <a:xfrm>
            <a:off x="5519498" y="7524478"/>
            <a:ext cx="4572000" cy="428943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 name="Google Shape;30;p7"/>
          <p:cNvSpPr/>
          <p:nvPr>
            <p:ph idx="3" type="pic"/>
          </p:nvPr>
        </p:nvSpPr>
        <p:spPr>
          <a:xfrm>
            <a:off x="19805650" y="7524478"/>
            <a:ext cx="4572000" cy="428943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1" name="Google Shape;31;p7"/>
          <p:cNvSpPr/>
          <p:nvPr>
            <p:ph idx="4" type="pic"/>
          </p:nvPr>
        </p:nvSpPr>
        <p:spPr>
          <a:xfrm>
            <a:off x="15018002" y="2995414"/>
            <a:ext cx="4572000" cy="428943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2" name="Google Shape;32;p7"/>
          <p:cNvSpPr/>
          <p:nvPr>
            <p:ph idx="5" type="pic"/>
          </p:nvPr>
        </p:nvSpPr>
        <p:spPr>
          <a:xfrm>
            <a:off x="19805650" y="2995414"/>
            <a:ext cx="4572000" cy="428943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3" name="Google Shape;33;p7"/>
          <p:cNvSpPr/>
          <p:nvPr>
            <p:ph idx="6" type="pic"/>
          </p:nvPr>
        </p:nvSpPr>
        <p:spPr>
          <a:xfrm>
            <a:off x="10254313" y="2995414"/>
            <a:ext cx="4572000" cy="428943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4" name="Google Shape;34;p7"/>
          <p:cNvSpPr/>
          <p:nvPr>
            <p:ph idx="7" type="pic"/>
          </p:nvPr>
        </p:nvSpPr>
        <p:spPr>
          <a:xfrm>
            <a:off x="10254313" y="7524478"/>
            <a:ext cx="4572000" cy="428943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60" name="Shape 260"/>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268" name="Shape 268"/>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mage Placeholder">
  <p:cSld name="Big Image Placeholder">
    <p:spTree>
      <p:nvGrpSpPr>
        <p:cNvPr id="269" name="Shape 269"/>
        <p:cNvGrpSpPr/>
        <p:nvPr/>
      </p:nvGrpSpPr>
      <p:grpSpPr>
        <a:xfrm>
          <a:off x="0" y="0"/>
          <a:ext cx="0" cy="0"/>
          <a:chOff x="0" y="0"/>
          <a:chExt cx="0" cy="0"/>
        </a:xfrm>
      </p:grpSpPr>
      <p:sp>
        <p:nvSpPr>
          <p:cNvPr id="270" name="Google Shape;270;p69"/>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_clients">
  <p:cSld name="Sta_clients">
    <p:spTree>
      <p:nvGrpSpPr>
        <p:cNvPr id="271" name="Shape 271"/>
        <p:cNvGrpSpPr/>
        <p:nvPr/>
      </p:nvGrpSpPr>
      <p:grpSpPr>
        <a:xfrm>
          <a:off x="0" y="0"/>
          <a:ext cx="0" cy="0"/>
          <a:chOff x="0" y="0"/>
          <a:chExt cx="0" cy="0"/>
        </a:xfrm>
      </p:grpSpPr>
      <p:sp>
        <p:nvSpPr>
          <p:cNvPr id="272" name="Google Shape;272;p70"/>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ta_clients">
  <p:cSld name="1_Sta_clients">
    <p:spTree>
      <p:nvGrpSpPr>
        <p:cNvPr id="273" name="Shape 273"/>
        <p:cNvGrpSpPr/>
        <p:nvPr/>
      </p:nvGrpSpPr>
      <p:grpSpPr>
        <a:xfrm>
          <a:off x="0" y="0"/>
          <a:ext cx="0" cy="0"/>
          <a:chOff x="0" y="0"/>
          <a:chExt cx="0" cy="0"/>
        </a:xfrm>
      </p:grpSpPr>
      <p:sp>
        <p:nvSpPr>
          <p:cNvPr id="274" name="Google Shape;274;p71"/>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ig Image Placeholder">
  <p:cSld name="6_Big Image Placeholder">
    <p:spTree>
      <p:nvGrpSpPr>
        <p:cNvPr id="275" name="Shape 275"/>
        <p:cNvGrpSpPr/>
        <p:nvPr/>
      </p:nvGrpSpPr>
      <p:grpSpPr>
        <a:xfrm>
          <a:off x="0" y="0"/>
          <a:ext cx="0" cy="0"/>
          <a:chOff x="0" y="0"/>
          <a:chExt cx="0" cy="0"/>
        </a:xfrm>
      </p:grpSpPr>
      <p:sp>
        <p:nvSpPr>
          <p:cNvPr id="276" name="Google Shape;276;p72"/>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ig Image Placeholder">
  <p:cSld name="1_Big Image Placeholder">
    <p:spTree>
      <p:nvGrpSpPr>
        <p:cNvPr id="277" name="Shape 277"/>
        <p:cNvGrpSpPr/>
        <p:nvPr/>
      </p:nvGrpSpPr>
      <p:grpSpPr>
        <a:xfrm>
          <a:off x="0" y="0"/>
          <a:ext cx="0" cy="0"/>
          <a:chOff x="0" y="0"/>
          <a:chExt cx="0" cy="0"/>
        </a:xfrm>
      </p:grpSpPr>
      <p:sp>
        <p:nvSpPr>
          <p:cNvPr id="278" name="Google Shape;278;p73"/>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79" name="Google Shape;279;p73"/>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0" name="Google Shape;280;p73"/>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1" name="Google Shape;281;p73"/>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ig Image Placeholder">
  <p:cSld name="2_Big Image Placeholder">
    <p:spTree>
      <p:nvGrpSpPr>
        <p:cNvPr id="282" name="Shape 282"/>
        <p:cNvGrpSpPr/>
        <p:nvPr/>
      </p:nvGrpSpPr>
      <p:grpSpPr>
        <a:xfrm>
          <a:off x="0" y="0"/>
          <a:ext cx="0" cy="0"/>
          <a:chOff x="0" y="0"/>
          <a:chExt cx="0" cy="0"/>
        </a:xfrm>
      </p:grpSpPr>
      <p:sp>
        <p:nvSpPr>
          <p:cNvPr id="283" name="Google Shape;283;p74"/>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4" name="Google Shape;284;p74"/>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5" name="Google Shape;285;p74"/>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6" name="Google Shape;286;p74"/>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7" name="Google Shape;287;p74"/>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88" name="Google Shape;288;p74"/>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ig Image Placeholder">
  <p:cSld name="3_Big Image Placeholder">
    <p:spTree>
      <p:nvGrpSpPr>
        <p:cNvPr id="289" name="Shape 289"/>
        <p:cNvGrpSpPr/>
        <p:nvPr/>
      </p:nvGrpSpPr>
      <p:grpSpPr>
        <a:xfrm>
          <a:off x="0" y="0"/>
          <a:ext cx="0" cy="0"/>
          <a:chOff x="0" y="0"/>
          <a:chExt cx="0" cy="0"/>
        </a:xfrm>
      </p:grpSpPr>
      <p:sp>
        <p:nvSpPr>
          <p:cNvPr id="290" name="Google Shape;290;p75"/>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91" name="Google Shape;291;p75"/>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ig Image Placeholder">
  <p:cSld name="4_Big Image Placeholder">
    <p:spTree>
      <p:nvGrpSpPr>
        <p:cNvPr id="292" name="Shape 292"/>
        <p:cNvGrpSpPr/>
        <p:nvPr/>
      </p:nvGrpSpPr>
      <p:grpSpPr>
        <a:xfrm>
          <a:off x="0" y="0"/>
          <a:ext cx="0" cy="0"/>
          <a:chOff x="0" y="0"/>
          <a:chExt cx="0" cy="0"/>
        </a:xfrm>
      </p:grpSpPr>
      <p:sp>
        <p:nvSpPr>
          <p:cNvPr id="293" name="Google Shape;293;p76"/>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94" name="Google Shape;294;p76"/>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95" name="Google Shape;295;p76"/>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ig Image Placeholder">
  <p:cSld name="3_Big Image Placeholder">
    <p:spTree>
      <p:nvGrpSpPr>
        <p:cNvPr id="35" name="Shape 35"/>
        <p:cNvGrpSpPr/>
        <p:nvPr/>
      </p:nvGrpSpPr>
      <p:grpSpPr>
        <a:xfrm>
          <a:off x="0" y="0"/>
          <a:ext cx="0" cy="0"/>
          <a:chOff x="0" y="0"/>
          <a:chExt cx="0" cy="0"/>
        </a:xfrm>
      </p:grpSpPr>
      <p:sp>
        <p:nvSpPr>
          <p:cNvPr id="36" name="Google Shape;36;p8"/>
          <p:cNvSpPr/>
          <p:nvPr>
            <p:ph idx="2" type="pic"/>
          </p:nvPr>
        </p:nvSpPr>
        <p:spPr>
          <a:xfrm>
            <a:off x="16072" y="0"/>
            <a:ext cx="12169577"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7" name="Google Shape;37;p8"/>
          <p:cNvSpPr/>
          <p:nvPr>
            <p:ph idx="3" type="pic"/>
          </p:nvPr>
        </p:nvSpPr>
        <p:spPr>
          <a:xfrm>
            <a:off x="12185649" y="0"/>
            <a:ext cx="12169577"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Image Placeholder">
  <p:cSld name="5_Big Image Placeholder">
    <p:spTree>
      <p:nvGrpSpPr>
        <p:cNvPr id="296" name="Shape 296"/>
        <p:cNvGrpSpPr/>
        <p:nvPr/>
      </p:nvGrpSpPr>
      <p:grpSpPr>
        <a:xfrm>
          <a:off x="0" y="0"/>
          <a:ext cx="0" cy="0"/>
          <a:chOff x="0" y="0"/>
          <a:chExt cx="0" cy="0"/>
        </a:xfrm>
      </p:grpSpPr>
      <p:sp>
        <p:nvSpPr>
          <p:cNvPr id="297" name="Google Shape;297;p77"/>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98" name="Google Shape;298;p77"/>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99" name="Google Shape;299;p77"/>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0" name="Google Shape;300;p77"/>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01" name="Shape 301"/>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ortfolio One">
  <p:cSld name="1_Portfolio One">
    <p:spTree>
      <p:nvGrpSpPr>
        <p:cNvPr id="302" name="Shape 302"/>
        <p:cNvGrpSpPr/>
        <p:nvPr/>
      </p:nvGrpSpPr>
      <p:grpSpPr>
        <a:xfrm>
          <a:off x="0" y="0"/>
          <a:ext cx="0" cy="0"/>
          <a:chOff x="0" y="0"/>
          <a:chExt cx="0" cy="0"/>
        </a:xfrm>
      </p:grpSpPr>
      <p:sp>
        <p:nvSpPr>
          <p:cNvPr id="303" name="Google Shape;303;p79"/>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4" name="Google Shape;304;p79"/>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5" name="Google Shape;305;p79"/>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6" name="Google Shape;306;p79"/>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7" name="Google Shape;307;p79"/>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8" name="Google Shape;308;p79"/>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9" name="Google Shape;309;p79"/>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10" name="Google Shape;310;p79"/>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sktop">
  <p:cSld name="Desktop">
    <p:spTree>
      <p:nvGrpSpPr>
        <p:cNvPr id="311" name="Shape 311"/>
        <p:cNvGrpSpPr/>
        <p:nvPr/>
      </p:nvGrpSpPr>
      <p:grpSpPr>
        <a:xfrm>
          <a:off x="0" y="0"/>
          <a:ext cx="0" cy="0"/>
          <a:chOff x="0" y="0"/>
          <a:chExt cx="0" cy="0"/>
        </a:xfrm>
      </p:grpSpPr>
      <p:sp>
        <p:nvSpPr>
          <p:cNvPr id="312" name="Google Shape;312;p80"/>
          <p:cNvSpPr txBox="1"/>
          <p:nvPr>
            <p:ph idx="12" type="sldNum"/>
          </p:nvPr>
        </p:nvSpPr>
        <p:spPr>
          <a:xfrm>
            <a:off x="22900836" y="510459"/>
            <a:ext cx="824400" cy="4623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3600"/>
              <a:buFont typeface="Arial"/>
              <a:buNone/>
              <a:defRPr b="0" i="0" sz="3600"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
        <p:nvSpPr>
          <p:cNvPr id="313" name="Google Shape;313;p80"/>
          <p:cNvSpPr/>
          <p:nvPr>
            <p:ph idx="2" type="pic"/>
          </p:nvPr>
        </p:nvSpPr>
        <p:spPr>
          <a:xfrm>
            <a:off x="8074045" y="3749678"/>
            <a:ext cx="7915500" cy="437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ig Image Placeholder">
  <p:cSld name="4_Big Image Placeholder">
    <p:spTree>
      <p:nvGrpSpPr>
        <p:cNvPr id="38" name="Shape 38"/>
        <p:cNvGrpSpPr/>
        <p:nvPr/>
      </p:nvGrpSpPr>
      <p:grpSpPr>
        <a:xfrm>
          <a:off x="0" y="0"/>
          <a:ext cx="0" cy="0"/>
          <a:chOff x="0" y="0"/>
          <a:chExt cx="0" cy="0"/>
        </a:xfrm>
      </p:grpSpPr>
      <p:sp>
        <p:nvSpPr>
          <p:cNvPr id="39" name="Google Shape;39;p9"/>
          <p:cNvSpPr/>
          <p:nvPr>
            <p:ph idx="2" type="pic"/>
          </p:nvPr>
        </p:nvSpPr>
        <p:spPr>
          <a:xfrm>
            <a:off x="1748622" y="3048000"/>
            <a:ext cx="6710296" cy="8071555"/>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0" name="Google Shape;40;p9"/>
          <p:cNvSpPr/>
          <p:nvPr>
            <p:ph idx="3" type="pic"/>
          </p:nvPr>
        </p:nvSpPr>
        <p:spPr>
          <a:xfrm>
            <a:off x="8933425" y="3048000"/>
            <a:ext cx="6710296" cy="8071555"/>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1" name="Google Shape;41;p9"/>
          <p:cNvSpPr/>
          <p:nvPr>
            <p:ph idx="4" type="pic"/>
          </p:nvPr>
        </p:nvSpPr>
        <p:spPr>
          <a:xfrm>
            <a:off x="16115231" y="3048000"/>
            <a:ext cx="6710296" cy="8071555"/>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Image Placeholder">
  <p:cSld name="5_Big Image Placeholder">
    <p:spTree>
      <p:nvGrpSpPr>
        <p:cNvPr id="42" name="Shape 42"/>
        <p:cNvGrpSpPr/>
        <p:nvPr/>
      </p:nvGrpSpPr>
      <p:grpSpPr>
        <a:xfrm>
          <a:off x="0" y="0"/>
          <a:ext cx="0" cy="0"/>
          <a:chOff x="0" y="0"/>
          <a:chExt cx="0" cy="0"/>
        </a:xfrm>
      </p:grpSpPr>
      <p:sp>
        <p:nvSpPr>
          <p:cNvPr id="43" name="Google Shape;43;p10"/>
          <p:cNvSpPr/>
          <p:nvPr>
            <p:ph idx="2" type="pic"/>
          </p:nvPr>
        </p:nvSpPr>
        <p:spPr>
          <a:xfrm>
            <a:off x="1541462" y="2997200"/>
            <a:ext cx="5172519" cy="8585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4" name="Google Shape;44;p10"/>
          <p:cNvSpPr/>
          <p:nvPr>
            <p:ph idx="3" type="pic"/>
          </p:nvPr>
        </p:nvSpPr>
        <p:spPr>
          <a:xfrm>
            <a:off x="6919220" y="2997200"/>
            <a:ext cx="5172519" cy="8585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5" name="Google Shape;45;p10"/>
          <p:cNvSpPr/>
          <p:nvPr>
            <p:ph idx="4" type="pic"/>
          </p:nvPr>
        </p:nvSpPr>
        <p:spPr>
          <a:xfrm>
            <a:off x="12301785" y="2997200"/>
            <a:ext cx="5172519" cy="8585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6" name="Google Shape;46;p10"/>
          <p:cNvSpPr/>
          <p:nvPr>
            <p:ph idx="5" type="pic"/>
          </p:nvPr>
        </p:nvSpPr>
        <p:spPr>
          <a:xfrm>
            <a:off x="17679544" y="2997200"/>
            <a:ext cx="5172519" cy="8585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6.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3.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image" Target="../media/image5.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image" Target="../media/image6.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theme" Target="../theme/theme2.xml"/><Relationship Id="rId14" Type="http://schemas.openxmlformats.org/officeDocument/2006/relationships/slideLayout" Target="../slideLayouts/slideLayout5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image" Target="../media/image2.png"/><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theme" Target="../theme/theme8.xml"/><Relationship Id="rId14" Type="http://schemas.openxmlformats.org/officeDocument/2006/relationships/slideLayout" Target="../slideLayouts/slideLayout7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675964" y="730258"/>
            <a:ext cx="21025723" cy="2651125"/>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1675964" y="3651250"/>
            <a:ext cx="21025723" cy="8702676"/>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 name="Google Shape;12;p1"/>
          <p:cNvSpPr/>
          <p:nvPr/>
        </p:nvSpPr>
        <p:spPr>
          <a:xfrm>
            <a:off x="23078202" y="670574"/>
            <a:ext cx="567770" cy="567770"/>
          </a:xfrm>
          <a:prstGeom prst="rect">
            <a:avLst/>
          </a:prstGeom>
          <a:gradFill>
            <a:gsLst>
              <a:gs pos="0">
                <a:srgbClr val="A34A4B"/>
              </a:gs>
              <a:gs pos="50000">
                <a:srgbClr val="9D1218"/>
              </a:gs>
              <a:gs pos="100000">
                <a:srgbClr val="8F0A0F"/>
              </a:gs>
            </a:gsLst>
            <a:lin ang="540000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13" name="Google Shape;13;p1"/>
          <p:cNvSpPr txBox="1"/>
          <p:nvPr/>
        </p:nvSpPr>
        <p:spPr>
          <a:xfrm>
            <a:off x="22984034" y="640852"/>
            <a:ext cx="738272" cy="553961"/>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chemeClr val="lt1"/>
              </a:buClr>
              <a:buSzPts val="2400"/>
              <a:buFont typeface="Lato"/>
              <a:buNone/>
            </a:pPr>
            <a:fld id="{00000000-1234-1234-1234-123412341234}" type="slidenum">
              <a:rPr b="1" i="0" lang="en-US" sz="2400" u="none" cap="none" strike="noStrike">
                <a:solidFill>
                  <a:schemeClr val="lt1"/>
                </a:solidFill>
                <a:latin typeface="Lato"/>
                <a:ea typeface="Lato"/>
                <a:cs typeface="Lato"/>
                <a:sym typeface="Lato"/>
              </a:rPr>
              <a:t>‹#›</a:t>
            </a:fld>
            <a:endParaRPr b="1" i="0" sz="2400" u="none" cap="none" strike="noStrike">
              <a:solidFill>
                <a:schemeClr val="lt1"/>
              </a:solidFill>
              <a:latin typeface="Lato"/>
              <a:ea typeface="Lato"/>
              <a:cs typeface="Lato"/>
              <a:sym typeface="Lato"/>
            </a:endParaRPr>
          </a:p>
        </p:txBody>
      </p:sp>
      <p:cxnSp>
        <p:nvCxnSpPr>
          <p:cNvPr id="14" name="Google Shape;14;p1"/>
          <p:cNvCxnSpPr/>
          <p:nvPr/>
        </p:nvCxnSpPr>
        <p:spPr>
          <a:xfrm>
            <a:off x="4966969" y="12917511"/>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15" name="Google Shape;15;p1"/>
          <p:cNvPicPr preferRelativeResize="0"/>
          <p:nvPr/>
        </p:nvPicPr>
        <p:blipFill rotWithShape="1">
          <a:blip r:embed="rId1">
            <a:alphaModFix/>
          </a:blip>
          <a:srcRect b="0" l="0" r="0" t="0"/>
          <a:stretch/>
        </p:blipFill>
        <p:spPr>
          <a:xfrm>
            <a:off x="1675965" y="11811681"/>
            <a:ext cx="2896035" cy="120903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1675964" y="730258"/>
            <a:ext cx="21025800" cy="26511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indent="0" lvl="1" rtl="0">
              <a:spcBef>
                <a:spcPts val="0"/>
              </a:spcBef>
              <a:spcAft>
                <a:spcPts val="0"/>
              </a:spcAft>
              <a:buSzPts val="1400"/>
              <a:buFont typeface="Arial"/>
              <a:buNone/>
              <a:defRPr sz="1800"/>
            </a:lvl2pPr>
            <a:lvl3pPr indent="0" lvl="2" rtl="0">
              <a:spcBef>
                <a:spcPts val="0"/>
              </a:spcBef>
              <a:spcAft>
                <a:spcPts val="0"/>
              </a:spcAft>
              <a:buSzPts val="1400"/>
              <a:buFont typeface="Arial"/>
              <a:buNone/>
              <a:defRPr sz="1800"/>
            </a:lvl3pPr>
            <a:lvl4pPr indent="0" lvl="3" rtl="0">
              <a:spcBef>
                <a:spcPts val="0"/>
              </a:spcBef>
              <a:spcAft>
                <a:spcPts val="0"/>
              </a:spcAft>
              <a:buSzPts val="1400"/>
              <a:buFont typeface="Arial"/>
              <a:buNone/>
              <a:defRPr sz="1800"/>
            </a:lvl4pPr>
            <a:lvl5pPr indent="0" lvl="4" rtl="0">
              <a:spcBef>
                <a:spcPts val="0"/>
              </a:spcBef>
              <a:spcAft>
                <a:spcPts val="0"/>
              </a:spcAft>
              <a:buSzPts val="1400"/>
              <a:buFont typeface="Arial"/>
              <a:buNone/>
              <a:defRPr sz="1800"/>
            </a:lvl5pPr>
            <a:lvl6pPr indent="0" lvl="5" rtl="0">
              <a:spcBef>
                <a:spcPts val="0"/>
              </a:spcBef>
              <a:spcAft>
                <a:spcPts val="0"/>
              </a:spcAft>
              <a:buSzPts val="1400"/>
              <a:buFont typeface="Arial"/>
              <a:buNone/>
              <a:defRPr sz="1800"/>
            </a:lvl6pPr>
            <a:lvl7pPr indent="0" lvl="6" rtl="0">
              <a:spcBef>
                <a:spcPts val="0"/>
              </a:spcBef>
              <a:spcAft>
                <a:spcPts val="0"/>
              </a:spcAft>
              <a:buSzPts val="1400"/>
              <a:buFont typeface="Arial"/>
              <a:buNone/>
              <a:defRPr sz="1800"/>
            </a:lvl7pPr>
            <a:lvl8pPr indent="0" lvl="7" rtl="0">
              <a:spcBef>
                <a:spcPts val="0"/>
              </a:spcBef>
              <a:spcAft>
                <a:spcPts val="0"/>
              </a:spcAft>
              <a:buSzPts val="1400"/>
              <a:buFont typeface="Arial"/>
              <a:buNone/>
              <a:defRPr sz="1800"/>
            </a:lvl8pPr>
            <a:lvl9pPr indent="0" lvl="8" rtl="0">
              <a:spcBef>
                <a:spcPts val="0"/>
              </a:spcBef>
              <a:spcAft>
                <a:spcPts val="0"/>
              </a:spcAft>
              <a:buSzPts val="1400"/>
              <a:buFont typeface="Arial"/>
              <a:buNone/>
              <a:defRPr sz="1800"/>
            </a:lvl9pPr>
          </a:lstStyle>
          <a:p/>
        </p:txBody>
      </p:sp>
      <p:sp>
        <p:nvSpPr>
          <p:cNvPr id="61" name="Google Shape;61;p14"/>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62" name="Google Shape;62;p14"/>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200" u="none" cap="none" strike="noStrike">
              <a:solidFill>
                <a:schemeClr val="lt1"/>
              </a:solidFill>
              <a:latin typeface="Lato"/>
              <a:ea typeface="Lato"/>
              <a:cs typeface="Lato"/>
              <a:sym typeface="Lato"/>
            </a:endParaRPr>
          </a:p>
        </p:txBody>
      </p:sp>
      <p:sp>
        <p:nvSpPr>
          <p:cNvPr id="63" name="Google Shape;63;p14"/>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chemeClr val="lt1"/>
              </a:buClr>
              <a:buFont typeface="Lato"/>
              <a:buNone/>
            </a:pPr>
            <a:fld id="{00000000-1234-1234-1234-123412341234}" type="slidenum">
              <a:rPr b="1" i="0" lang="en-US" sz="2400" u="none" cap="none" strike="noStrike">
                <a:solidFill>
                  <a:schemeClr val="lt1"/>
                </a:solidFill>
                <a:latin typeface="Lato"/>
                <a:ea typeface="Lato"/>
                <a:cs typeface="Lato"/>
                <a:sym typeface="Lato"/>
              </a:rPr>
              <a:t>‹#›</a:t>
            </a:fld>
            <a:endParaRPr b="1" i="0" sz="2400" u="none" cap="none" strike="noStrike">
              <a:solidFill>
                <a:schemeClr val="lt1"/>
              </a:solidFill>
              <a:latin typeface="Lato"/>
              <a:ea typeface="Lato"/>
              <a:cs typeface="Lato"/>
              <a:sym typeface="Lato"/>
            </a:endParaRPr>
          </a:p>
        </p:txBody>
      </p:sp>
      <p:cxnSp>
        <p:nvCxnSpPr>
          <p:cNvPr id="64" name="Google Shape;64;p1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65" name="Google Shape;65;p14"/>
          <p:cNvPicPr preferRelativeResize="0"/>
          <p:nvPr/>
        </p:nvPicPr>
        <p:blipFill rotWithShape="1">
          <a:blip r:embed="rId1">
            <a:alphaModFix/>
          </a:blip>
          <a:srcRect b="0" l="0" r="0" t="0"/>
          <a:stretch/>
        </p:blipFill>
        <p:spPr>
          <a:xfrm>
            <a:off x="1675965" y="11811681"/>
            <a:ext cx="2895900" cy="1209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09" name="Shape 109"/>
        <p:cNvGrpSpPr/>
        <p:nvPr/>
      </p:nvGrpSpPr>
      <p:grpSpPr>
        <a:xfrm>
          <a:off x="0" y="0"/>
          <a:ext cx="0" cy="0"/>
          <a:chOff x="0" y="0"/>
          <a:chExt cx="0" cy="0"/>
        </a:xfrm>
      </p:grpSpPr>
      <p:sp>
        <p:nvSpPr>
          <p:cNvPr id="110" name="Google Shape;110;p27"/>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1" name="Google Shape;111;p27"/>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12" name="Google Shape;112;p27"/>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200" u="none" cap="none" strike="noStrike">
              <a:solidFill>
                <a:schemeClr val="lt1"/>
              </a:solidFill>
              <a:latin typeface="Lato"/>
              <a:ea typeface="Lato"/>
              <a:cs typeface="Lato"/>
              <a:sym typeface="Lato"/>
            </a:endParaRPr>
          </a:p>
        </p:txBody>
      </p:sp>
      <p:sp>
        <p:nvSpPr>
          <p:cNvPr id="113" name="Google Shape;113;p27"/>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spcBef>
                <a:spcPts val="0"/>
              </a:spcBef>
              <a:spcAft>
                <a:spcPts val="0"/>
              </a:spcAft>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114" name="Google Shape;114;p2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15" name="Google Shape;115;p27"/>
          <p:cNvPicPr preferRelativeResize="0"/>
          <p:nvPr/>
        </p:nvPicPr>
        <p:blipFill rotWithShape="1">
          <a:blip r:embed="rId1">
            <a:alphaModFix/>
          </a:blip>
          <a:srcRect b="0" l="0" r="0" t="0"/>
          <a:stretch/>
        </p:blipFill>
        <p:spPr>
          <a:xfrm>
            <a:off x="1675965" y="11811681"/>
            <a:ext cx="2895900" cy="1209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59" name="Shape 159"/>
        <p:cNvGrpSpPr/>
        <p:nvPr/>
      </p:nvGrpSpPr>
      <p:grpSpPr>
        <a:xfrm>
          <a:off x="0" y="0"/>
          <a:ext cx="0" cy="0"/>
          <a:chOff x="0" y="0"/>
          <a:chExt cx="0" cy="0"/>
        </a:xfrm>
      </p:grpSpPr>
      <p:sp>
        <p:nvSpPr>
          <p:cNvPr id="160" name="Google Shape;160;p40"/>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61" name="Google Shape;161;p40"/>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62" name="Google Shape;162;p40"/>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200" u="none" cap="none" strike="noStrike">
              <a:solidFill>
                <a:schemeClr val="lt1"/>
              </a:solidFill>
              <a:latin typeface="Lato Light"/>
              <a:ea typeface="Lato Light"/>
              <a:cs typeface="Lato Light"/>
              <a:sym typeface="Lato Light"/>
            </a:endParaRPr>
          </a:p>
        </p:txBody>
      </p:sp>
      <p:sp>
        <p:nvSpPr>
          <p:cNvPr id="163" name="Google Shape;163;p40"/>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spcBef>
                <a:spcPts val="0"/>
              </a:spcBef>
              <a:spcAft>
                <a:spcPts val="0"/>
              </a:spcAft>
              <a:buNone/>
            </a:pPr>
            <a:fld id="{00000000-1234-1234-1234-123412341234}" type="slidenum">
              <a:rPr b="1" i="0" lang="en-US" sz="2400" u="none" cap="none" strike="noStrike">
                <a:solidFill>
                  <a:schemeClr val="lt1"/>
                </a:solidFill>
                <a:latin typeface="Lato Light"/>
                <a:ea typeface="Lato Light"/>
                <a:cs typeface="Lato Light"/>
                <a:sym typeface="Lato Light"/>
              </a:rPr>
              <a:t>‹#›</a:t>
            </a:fld>
            <a:endParaRPr b="0" i="0" sz="2400" u="none" cap="none" strike="noStrike">
              <a:solidFill>
                <a:schemeClr val="lt1"/>
              </a:solidFill>
              <a:latin typeface="Lato Light"/>
              <a:ea typeface="Lato Light"/>
              <a:cs typeface="Lato Light"/>
              <a:sym typeface="Lato Light"/>
            </a:endParaRPr>
          </a:p>
        </p:txBody>
      </p:sp>
      <p:cxnSp>
        <p:nvCxnSpPr>
          <p:cNvPr id="164" name="Google Shape;164;p40"/>
          <p:cNvCxnSpPr/>
          <p:nvPr/>
        </p:nvCxnSpPr>
        <p:spPr>
          <a:xfrm>
            <a:off x="4966969" y="12917512"/>
            <a:ext cx="18017100" cy="0"/>
          </a:xfrm>
          <a:prstGeom prst="straightConnector1">
            <a:avLst/>
          </a:prstGeom>
          <a:noFill/>
          <a:ln cap="flat" cmpd="sng" w="12700">
            <a:solidFill>
              <a:srgbClr val="7F7F7F"/>
            </a:solidFill>
            <a:prstDash val="solid"/>
            <a:miter lim="800000"/>
            <a:headEnd len="sm" w="sm" type="none"/>
            <a:tailEnd len="sm" w="sm" type="none"/>
          </a:ln>
        </p:spPr>
      </p:cxnSp>
      <p:pic>
        <p:nvPicPr>
          <p:cNvPr id="165" name="Google Shape;165;p40"/>
          <p:cNvPicPr preferRelativeResize="0"/>
          <p:nvPr/>
        </p:nvPicPr>
        <p:blipFill rotWithShape="1">
          <a:blip r:embed="rId1">
            <a:alphaModFix/>
          </a:blip>
          <a:srcRect b="0" l="0" r="0" t="0"/>
          <a:stretch/>
        </p:blipFill>
        <p:spPr>
          <a:xfrm>
            <a:off x="1675965" y="11811681"/>
            <a:ext cx="2895900" cy="1209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06" name="Shape 206"/>
        <p:cNvGrpSpPr/>
        <p:nvPr/>
      </p:nvGrpSpPr>
      <p:grpSpPr>
        <a:xfrm>
          <a:off x="0" y="0"/>
          <a:ext cx="0" cy="0"/>
          <a:chOff x="0" y="0"/>
          <a:chExt cx="0" cy="0"/>
        </a:xfrm>
      </p:grpSpPr>
      <p:sp>
        <p:nvSpPr>
          <p:cNvPr id="207" name="Google Shape;207;p51"/>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8" name="Google Shape;208;p51"/>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9" name="Google Shape;209;p51"/>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210" name="Google Shape;210;p51"/>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211" name="Google Shape;211;p5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212" name="Google Shape;212;p51"/>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9" name="Shape 25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7"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61" name="Shape 261"/>
        <p:cNvGrpSpPr/>
        <p:nvPr/>
      </p:nvGrpSpPr>
      <p:grpSpPr>
        <a:xfrm>
          <a:off x="0" y="0"/>
          <a:ext cx="0" cy="0"/>
          <a:chOff x="0" y="0"/>
          <a:chExt cx="0" cy="0"/>
        </a:xfrm>
      </p:grpSpPr>
      <p:sp>
        <p:nvSpPr>
          <p:cNvPr id="262" name="Google Shape;262;p67"/>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3" name="Google Shape;263;p67"/>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64" name="Google Shape;264;p67"/>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265" name="Google Shape;265;p67"/>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266" name="Google Shape;266;p6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267" name="Google Shape;267;p67"/>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65.pn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2.xml"/><Relationship Id="rId3"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 Id="rId3" Type="http://schemas.openxmlformats.org/officeDocument/2006/relationships/image" Target="../media/image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 Id="rId3" Type="http://schemas.openxmlformats.org/officeDocument/2006/relationships/image" Target="../media/image63.jp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 Id="rId3" Type="http://schemas.openxmlformats.org/officeDocument/2006/relationships/image" Target="../media/image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 Id="rId3" Type="http://schemas.openxmlformats.org/officeDocument/2006/relationships/image" Target="../media/image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image" Target="../media/image58.gif"/><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0.xml"/><Relationship Id="rId3" Type="http://schemas.openxmlformats.org/officeDocument/2006/relationships/image" Target="../media/image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 Id="rId3" Type="http://schemas.openxmlformats.org/officeDocument/2006/relationships/image" Target="../media/image72.jpg"/><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2.xml"/><Relationship Id="rId3" Type="http://schemas.openxmlformats.org/officeDocument/2006/relationships/image" Target="../media/image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3.xml"/><Relationship Id="rId3" Type="http://schemas.openxmlformats.org/officeDocument/2006/relationships/image" Target="../media/image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 Id="rId3" Type="http://schemas.openxmlformats.org/officeDocument/2006/relationships/image" Target="../media/image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5.xml"/><Relationship Id="rId3" Type="http://schemas.openxmlformats.org/officeDocument/2006/relationships/image" Target="../media/image72.jpg"/><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6.xml"/><Relationship Id="rId3" Type="http://schemas.openxmlformats.org/officeDocument/2006/relationships/image" Target="../media/image72.jpg"/><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7.xml"/><Relationship Id="rId3" Type="http://schemas.openxmlformats.org/officeDocument/2006/relationships/image" Target="../media/image72.jpg"/><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8.xml"/><Relationship Id="rId3" Type="http://schemas.openxmlformats.org/officeDocument/2006/relationships/image" Target="../media/image64.jpg"/><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9.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0.xml"/><Relationship Id="rId3" Type="http://schemas.openxmlformats.org/officeDocument/2006/relationships/image" Target="../media/image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1.xml"/><Relationship Id="rId3" Type="http://schemas.openxmlformats.org/officeDocument/2006/relationships/image" Target="../media/image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2.xml"/><Relationship Id="rId3" Type="http://schemas.openxmlformats.org/officeDocument/2006/relationships/image" Target="../media/image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3.xml"/><Relationship Id="rId3" Type="http://schemas.openxmlformats.org/officeDocument/2006/relationships/image" Target="../media/image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4.xml"/><Relationship Id="rId3" Type="http://schemas.openxmlformats.org/officeDocument/2006/relationships/image" Target="../media/image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5.xml"/><Relationship Id="rId3" Type="http://schemas.openxmlformats.org/officeDocument/2006/relationships/image" Target="../media/image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6.xml"/><Relationship Id="rId3" Type="http://schemas.openxmlformats.org/officeDocument/2006/relationships/image" Target="../media/image69.jpg"/><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7.xml"/><Relationship Id="rId3" Type="http://schemas.openxmlformats.org/officeDocument/2006/relationships/image" Target="../media/image72.jpg"/><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8.xml"/><Relationship Id="rId3" Type="http://schemas.openxmlformats.org/officeDocument/2006/relationships/image" Target="../media/image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9.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0.xml"/><Relationship Id="rId3" Type="http://schemas.openxmlformats.org/officeDocument/2006/relationships/image" Target="../media/image70.jpg"/><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1.xml"/><Relationship Id="rId3" Type="http://schemas.openxmlformats.org/officeDocument/2006/relationships/image" Target="../media/image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2.xml"/><Relationship Id="rId3" Type="http://schemas.openxmlformats.org/officeDocument/2006/relationships/image" Target="../media/image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3.xml"/><Relationship Id="rId3" Type="http://schemas.openxmlformats.org/officeDocument/2006/relationships/image" Target="../media/image74.png"/><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4.xml"/><Relationship Id="rId3" Type="http://schemas.openxmlformats.org/officeDocument/2006/relationships/image" Target="../media/image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5.xml"/><Relationship Id="rId3" Type="http://schemas.openxmlformats.org/officeDocument/2006/relationships/image" Target="../media/image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6.xml"/><Relationship Id="rId3" Type="http://schemas.openxmlformats.org/officeDocument/2006/relationships/image" Target="../media/image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7.xml"/><Relationship Id="rId3" Type="http://schemas.openxmlformats.org/officeDocument/2006/relationships/image" Target="../media/image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8.xml"/><Relationship Id="rId3" Type="http://schemas.openxmlformats.org/officeDocument/2006/relationships/image" Target="../media/image73.jpg"/><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9.xml"/><Relationship Id="rId3" Type="http://schemas.openxmlformats.org/officeDocument/2006/relationships/image" Target="../media/image4.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0.xml"/><Relationship Id="rId3" Type="http://schemas.openxmlformats.org/officeDocument/2006/relationships/image" Target="../media/image75.jpg"/><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1.xml"/><Relationship Id="rId3" Type="http://schemas.openxmlformats.org/officeDocument/2006/relationships/image" Target="../media/image76.jpg"/><Relationship Id="rId4" Type="http://schemas.openxmlformats.org/officeDocument/2006/relationships/image" Target="../media/image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2.xml"/><Relationship Id="rId3" Type="http://schemas.openxmlformats.org/officeDocument/2006/relationships/image" Target="../media/image80.jpg"/><Relationship Id="rId4" Type="http://schemas.openxmlformats.org/officeDocument/2006/relationships/image" Target="../media/image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3.xml"/><Relationship Id="rId3" Type="http://schemas.openxmlformats.org/officeDocument/2006/relationships/image" Target="../media/image78.jpg"/><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4.xml"/><Relationship Id="rId3" Type="http://schemas.openxmlformats.org/officeDocument/2006/relationships/image" Target="../media/image79.png"/><Relationship Id="rId4" Type="http://schemas.openxmlformats.org/officeDocument/2006/relationships/image" Target="../media/image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8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8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4.xml"/><Relationship Id="rId3" Type="http://schemas.openxmlformats.org/officeDocument/2006/relationships/image" Target="../media/image27.jp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6.xml"/><Relationship Id="rId3" Type="http://schemas.openxmlformats.org/officeDocument/2006/relationships/image" Target="../media/image35.jp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7.xml"/><Relationship Id="rId3" Type="http://schemas.openxmlformats.org/officeDocument/2006/relationships/image" Target="../media/image30.jp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 Id="rId3" Type="http://schemas.openxmlformats.org/officeDocument/2006/relationships/image" Target="../media/image68.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9.xml"/><Relationship Id="rId3" Type="http://schemas.openxmlformats.org/officeDocument/2006/relationships/image" Target="../media/image30.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6.jp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0.xml"/><Relationship Id="rId3" Type="http://schemas.openxmlformats.org/officeDocument/2006/relationships/image" Target="../media/image30.jp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1.xml"/><Relationship Id="rId3" Type="http://schemas.openxmlformats.org/officeDocument/2006/relationships/image" Target="../media/image30.jp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2.xml"/><Relationship Id="rId3" Type="http://schemas.openxmlformats.org/officeDocument/2006/relationships/image" Target="../media/image37.jp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 Id="rId3" Type="http://schemas.openxmlformats.org/officeDocument/2006/relationships/image" Target="../media/image30.jp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5.xml"/><Relationship Id="rId3" Type="http://schemas.openxmlformats.org/officeDocument/2006/relationships/image" Target="../media/image32.jp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6.xml"/><Relationship Id="rId3" Type="http://schemas.openxmlformats.org/officeDocument/2006/relationships/image" Target="../media/image40.jp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 Id="rId3" Type="http://schemas.openxmlformats.org/officeDocument/2006/relationships/image" Target="../media/image36.jp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9.xml"/><Relationship Id="rId3" Type="http://schemas.openxmlformats.org/officeDocument/2006/relationships/image" Target="../media/image30.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6.jpg"/><Relationship Id="rId5"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0.xml"/><Relationship Id="rId3" Type="http://schemas.openxmlformats.org/officeDocument/2006/relationships/image" Target="../media/image30.jp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1.xml"/><Relationship Id="rId3" Type="http://schemas.openxmlformats.org/officeDocument/2006/relationships/image" Target="../media/image38.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6.xml"/><Relationship Id="rId3" Type="http://schemas.openxmlformats.org/officeDocument/2006/relationships/image" Target="../media/image38.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7.xml"/><Relationship Id="rId3" Type="http://schemas.openxmlformats.org/officeDocument/2006/relationships/image" Target="../media/image42.jp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8.xml"/><Relationship Id="rId3" Type="http://schemas.openxmlformats.org/officeDocument/2006/relationships/image" Target="../media/image42.jp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9.xml"/><Relationship Id="rId3" Type="http://schemas.openxmlformats.org/officeDocument/2006/relationships/image" Target="../media/image42.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6.jpg"/><Relationship Id="rId5"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0.xml"/><Relationship Id="rId3" Type="http://schemas.openxmlformats.org/officeDocument/2006/relationships/image" Target="../media/image41.jp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1.xml"/><Relationship Id="rId3" Type="http://schemas.openxmlformats.org/officeDocument/2006/relationships/image" Target="../media/image41.jp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2.xml"/><Relationship Id="rId3" Type="http://schemas.openxmlformats.org/officeDocument/2006/relationships/image" Target="../media/image41.jp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3.xml"/><Relationship Id="rId3" Type="http://schemas.openxmlformats.org/officeDocument/2006/relationships/image" Target="../media/image41.jp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4.xml"/><Relationship Id="rId3" Type="http://schemas.openxmlformats.org/officeDocument/2006/relationships/image" Target="../media/image41.jp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5.xml"/><Relationship Id="rId3" Type="http://schemas.openxmlformats.org/officeDocument/2006/relationships/image" Target="../media/image30.jp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6.xml"/><Relationship Id="rId3" Type="http://schemas.openxmlformats.org/officeDocument/2006/relationships/image" Target="../media/image30.jp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7.xml"/><Relationship Id="rId3" Type="http://schemas.openxmlformats.org/officeDocument/2006/relationships/image" Target="../media/image30.jp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8.xml"/><Relationship Id="rId3" Type="http://schemas.openxmlformats.org/officeDocument/2006/relationships/image" Target="../media/image30.jp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9.xml"/><Relationship Id="rId3" Type="http://schemas.openxmlformats.org/officeDocument/2006/relationships/image" Target="../media/image5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0.xml"/><Relationship Id="rId3" Type="http://schemas.openxmlformats.org/officeDocument/2006/relationships/image" Target="../media/image47.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1.xml"/><Relationship Id="rId3" Type="http://schemas.openxmlformats.org/officeDocument/2006/relationships/image" Target="../media/image44.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 Id="rId3" Type="http://schemas.openxmlformats.org/officeDocument/2006/relationships/image" Target="../media/image52.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4.xml"/><Relationship Id="rId3" Type="http://schemas.openxmlformats.org/officeDocument/2006/relationships/image" Target="../media/image43.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46.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77.xml"/><Relationship Id="rId3" Type="http://schemas.openxmlformats.org/officeDocument/2006/relationships/image" Target="../media/image45.jp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9.xml"/><Relationship Id="rId3" Type="http://schemas.openxmlformats.org/officeDocument/2006/relationships/image" Target="../media/image59.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0.xml"/><Relationship Id="rId3" Type="http://schemas.openxmlformats.org/officeDocument/2006/relationships/image" Target="../media/image50.jp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1.xml"/><Relationship Id="rId3" Type="http://schemas.openxmlformats.org/officeDocument/2006/relationships/image" Target="../media/image51.jp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2.xml"/><Relationship Id="rId3" Type="http://schemas.openxmlformats.org/officeDocument/2006/relationships/image" Target="../media/image71.jp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3.xml"/><Relationship Id="rId3" Type="http://schemas.openxmlformats.org/officeDocument/2006/relationships/image" Target="../media/image48.jp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4.xml"/><Relationship Id="rId3" Type="http://schemas.openxmlformats.org/officeDocument/2006/relationships/image" Target="../media/image55.jp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5.xml"/><Relationship Id="rId3" Type="http://schemas.openxmlformats.org/officeDocument/2006/relationships/image" Target="../media/image5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6.xml"/><Relationship Id="rId3" Type="http://schemas.openxmlformats.org/officeDocument/2006/relationships/image" Target="../media/image57.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7.xml"/><Relationship Id="rId3" Type="http://schemas.openxmlformats.org/officeDocument/2006/relationships/image" Target="../media/image49.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8.xml"/><Relationship Id="rId3" Type="http://schemas.openxmlformats.org/officeDocument/2006/relationships/image" Target="../media/image56.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9.xml"/><Relationship Id="rId3" Type="http://schemas.openxmlformats.org/officeDocument/2006/relationships/image" Target="../media/image6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0.xml"/><Relationship Id="rId3" Type="http://schemas.openxmlformats.org/officeDocument/2006/relationships/image" Target="../media/image66.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1.xml"/><Relationship Id="rId3" Type="http://schemas.openxmlformats.org/officeDocument/2006/relationships/image" Target="../media/image67.jp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61.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image" Target="../media/image62.jp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image" Target="../media/image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 Id="rId3" Type="http://schemas.openxmlformats.org/officeDocument/2006/relationships/image" Target="../media/image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 Id="rId3" Type="http://schemas.openxmlformats.org/officeDocument/2006/relationships/image" Target="../media/image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 Id="rId3" Type="http://schemas.openxmlformats.org/officeDocument/2006/relationships/image" Target="../media/image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81"/>
          <p:cNvPicPr preferRelativeResize="0"/>
          <p:nvPr/>
        </p:nvPicPr>
        <p:blipFill rotWithShape="1">
          <a:blip r:embed="rId3">
            <a:alphaModFix/>
          </a:blip>
          <a:srcRect b="96595" l="0" r="85256" t="0"/>
          <a:stretch/>
        </p:blipFill>
        <p:spPr>
          <a:xfrm rot="10800000">
            <a:off x="0" y="0"/>
            <a:ext cx="3668768" cy="1409697"/>
          </a:xfrm>
          <a:prstGeom prst="rect">
            <a:avLst/>
          </a:prstGeom>
          <a:noFill/>
          <a:ln>
            <a:noFill/>
          </a:ln>
        </p:spPr>
      </p:pic>
      <p:pic>
        <p:nvPicPr>
          <p:cNvPr id="320" name="Google Shape;320;p81"/>
          <p:cNvPicPr preferRelativeResize="0"/>
          <p:nvPr/>
        </p:nvPicPr>
        <p:blipFill rotWithShape="1">
          <a:blip r:embed="rId3">
            <a:alphaModFix/>
          </a:blip>
          <a:srcRect b="98452" l="0" r="11933" t="0"/>
          <a:stretch/>
        </p:blipFill>
        <p:spPr>
          <a:xfrm flipH="1" rot="10800000">
            <a:off x="3668767" y="0"/>
            <a:ext cx="20708879" cy="1409697"/>
          </a:xfrm>
          <a:prstGeom prst="rect">
            <a:avLst/>
          </a:prstGeom>
          <a:noFill/>
          <a:ln>
            <a:noFill/>
          </a:ln>
        </p:spPr>
      </p:pic>
      <p:pic>
        <p:nvPicPr>
          <p:cNvPr id="321" name="Google Shape;321;p81"/>
          <p:cNvPicPr preferRelativeResize="0"/>
          <p:nvPr/>
        </p:nvPicPr>
        <p:blipFill rotWithShape="1">
          <a:blip r:embed="rId3">
            <a:alphaModFix/>
          </a:blip>
          <a:srcRect b="0" l="0" r="85256" t="0"/>
          <a:stretch/>
        </p:blipFill>
        <p:spPr>
          <a:xfrm flipH="1">
            <a:off x="0" y="1409699"/>
            <a:ext cx="3668768" cy="12306301"/>
          </a:xfrm>
          <a:prstGeom prst="rect">
            <a:avLst/>
          </a:prstGeom>
          <a:noFill/>
          <a:ln>
            <a:noFill/>
          </a:ln>
        </p:spPr>
      </p:pic>
      <p:pic>
        <p:nvPicPr>
          <p:cNvPr id="322" name="Google Shape;322;p81"/>
          <p:cNvPicPr preferRelativeResize="0"/>
          <p:nvPr/>
        </p:nvPicPr>
        <p:blipFill rotWithShape="1">
          <a:blip r:embed="rId3">
            <a:alphaModFix/>
          </a:blip>
          <a:srcRect b="0" l="0" r="11933" t="0"/>
          <a:stretch/>
        </p:blipFill>
        <p:spPr>
          <a:xfrm>
            <a:off x="3668767" y="1409699"/>
            <a:ext cx="20708879" cy="12306301"/>
          </a:xfrm>
          <a:prstGeom prst="rect">
            <a:avLst/>
          </a:prstGeom>
          <a:noFill/>
          <a:ln>
            <a:noFill/>
          </a:ln>
        </p:spPr>
      </p:pic>
      <p:pic>
        <p:nvPicPr>
          <p:cNvPr id="323" name="Google Shape;323;p81"/>
          <p:cNvPicPr preferRelativeResize="0"/>
          <p:nvPr/>
        </p:nvPicPr>
        <p:blipFill rotWithShape="1">
          <a:blip r:embed="rId4">
            <a:alphaModFix/>
          </a:blip>
          <a:srcRect b="0" l="0" r="0" t="0"/>
          <a:stretch/>
        </p:blipFill>
        <p:spPr>
          <a:xfrm>
            <a:off x="2279314" y="402641"/>
            <a:ext cx="4155203" cy="1969082"/>
          </a:xfrm>
          <a:prstGeom prst="rect">
            <a:avLst/>
          </a:prstGeom>
          <a:noFill/>
          <a:ln>
            <a:noFill/>
          </a:ln>
        </p:spPr>
      </p:pic>
      <p:sp>
        <p:nvSpPr>
          <p:cNvPr id="324" name="Google Shape;324;p81"/>
          <p:cNvSpPr/>
          <p:nvPr/>
        </p:nvSpPr>
        <p:spPr>
          <a:xfrm>
            <a:off x="2279326" y="5281900"/>
            <a:ext cx="6807523" cy="1843200"/>
          </a:xfrm>
          <a:prstGeom prst="rect">
            <a:avLst/>
          </a:prstGeom>
          <a:solidFill>
            <a:srgbClr val="CE25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325" name="Google Shape;325;p81"/>
          <p:cNvSpPr/>
          <p:nvPr/>
        </p:nvSpPr>
        <p:spPr>
          <a:xfrm>
            <a:off x="2279321" y="7119700"/>
            <a:ext cx="11693852" cy="1458299"/>
          </a:xfrm>
          <a:prstGeom prst="rect">
            <a:avLst/>
          </a:prstGeom>
          <a:solidFill>
            <a:srgbClr val="F38B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326" name="Google Shape;326;p81"/>
          <p:cNvSpPr txBox="1"/>
          <p:nvPr/>
        </p:nvSpPr>
        <p:spPr>
          <a:xfrm>
            <a:off x="2520618" y="7211375"/>
            <a:ext cx="12138353" cy="13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0"/>
              <a:buFont typeface="Lato"/>
              <a:buNone/>
            </a:pPr>
            <a:r>
              <a:rPr b="0" i="0" lang="en-US" sz="8000" u="none" cap="none" strike="noStrike">
                <a:solidFill>
                  <a:schemeClr val="lt1"/>
                </a:solidFill>
                <a:latin typeface="Lato"/>
                <a:ea typeface="Lato"/>
                <a:cs typeface="Lato"/>
                <a:sym typeface="Lato"/>
              </a:rPr>
              <a:t>Your Business Potential</a:t>
            </a:r>
            <a:endParaRPr b="0" i="0" sz="1400" u="none" cap="none" strike="noStrike">
              <a:solidFill>
                <a:srgbClr val="000000"/>
              </a:solidFill>
              <a:latin typeface="Arial"/>
              <a:ea typeface="Arial"/>
              <a:cs typeface="Arial"/>
              <a:sym typeface="Arial"/>
            </a:endParaRPr>
          </a:p>
        </p:txBody>
      </p:sp>
      <p:sp>
        <p:nvSpPr>
          <p:cNvPr id="327" name="Google Shape;327;p81"/>
          <p:cNvSpPr txBox="1"/>
          <p:nvPr/>
        </p:nvSpPr>
        <p:spPr>
          <a:xfrm>
            <a:off x="2444425" y="5257075"/>
            <a:ext cx="7328224" cy="186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1500"/>
              <a:buFont typeface="Lato"/>
              <a:buNone/>
            </a:pPr>
            <a:r>
              <a:rPr b="0" i="0" lang="en-US" sz="11500" u="none" cap="none" strike="noStrike">
                <a:solidFill>
                  <a:schemeClr val="lt1"/>
                </a:solidFill>
                <a:latin typeface="Lato"/>
                <a:ea typeface="Lato"/>
                <a:cs typeface="Lato"/>
                <a:sym typeface="Lato"/>
              </a:rPr>
              <a:t>Uncover </a:t>
            </a:r>
            <a:endParaRPr b="0" i="0" sz="1400" u="none" cap="none" strike="noStrike">
              <a:solidFill>
                <a:srgbClr val="000000"/>
              </a:solidFill>
              <a:latin typeface="Arial"/>
              <a:ea typeface="Arial"/>
              <a:cs typeface="Arial"/>
              <a:sym typeface="Arial"/>
            </a:endParaRPr>
          </a:p>
        </p:txBody>
      </p:sp>
      <p:sp>
        <p:nvSpPr>
          <p:cNvPr id="328" name="Google Shape;328;p81"/>
          <p:cNvSpPr txBox="1"/>
          <p:nvPr/>
        </p:nvSpPr>
        <p:spPr>
          <a:xfrm>
            <a:off x="2279314" y="10966535"/>
            <a:ext cx="10989342"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Lato"/>
              <a:buNone/>
            </a:pPr>
            <a:r>
              <a:rPr b="1" i="0" lang="en-US" sz="4400" u="none" cap="none" strike="noStrike">
                <a:solidFill>
                  <a:srgbClr val="000000"/>
                </a:solidFill>
                <a:latin typeface="Lato"/>
                <a:ea typeface="Lato"/>
                <a:cs typeface="Lato"/>
                <a:sym typeface="Lato"/>
              </a:rPr>
              <a:t>Brett Davidson</a:t>
            </a:r>
            <a:br>
              <a:rPr b="1" i="0" lang="en-US" sz="4400" u="none" cap="none" strike="noStrike">
                <a:solidFill>
                  <a:srgbClr val="000000"/>
                </a:solidFill>
                <a:latin typeface="Lato"/>
                <a:ea typeface="Lato"/>
                <a:cs typeface="Lato"/>
                <a:sym typeface="Lato"/>
              </a:rPr>
            </a:br>
            <a:r>
              <a:rPr b="0" i="0" lang="en-US" sz="4400" u="none" cap="none" strike="noStrike">
                <a:solidFill>
                  <a:srgbClr val="000000"/>
                </a:solidFill>
                <a:latin typeface="Lato"/>
                <a:ea typeface="Lato"/>
                <a:cs typeface="Lato"/>
                <a:sym typeface="Lato"/>
              </a:rPr>
              <a:t>Founder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33" name="Shape 433"/>
        <p:cNvGrpSpPr/>
        <p:nvPr/>
      </p:nvGrpSpPr>
      <p:grpSpPr>
        <a:xfrm>
          <a:off x="0" y="0"/>
          <a:ext cx="0" cy="0"/>
          <a:chOff x="0" y="0"/>
          <a:chExt cx="0" cy="0"/>
        </a:xfrm>
      </p:grpSpPr>
      <p:pic>
        <p:nvPicPr>
          <p:cNvPr id="434" name="Google Shape;434;p90"/>
          <p:cNvPicPr preferRelativeResize="0"/>
          <p:nvPr/>
        </p:nvPicPr>
        <p:blipFill rotWithShape="1">
          <a:blip r:embed="rId3">
            <a:alphaModFix/>
          </a:blip>
          <a:srcRect b="0" l="0" r="28718" t="0"/>
          <a:stretch/>
        </p:blipFill>
        <p:spPr>
          <a:xfrm>
            <a:off x="8250840" y="0"/>
            <a:ext cx="16126807" cy="13716001"/>
          </a:xfrm>
          <a:prstGeom prst="rect">
            <a:avLst/>
          </a:prstGeom>
          <a:noFill/>
          <a:ln>
            <a:noFill/>
          </a:ln>
        </p:spPr>
      </p:pic>
      <p:sp>
        <p:nvSpPr>
          <p:cNvPr id="435" name="Google Shape;435;p90"/>
          <p:cNvSpPr/>
          <p:nvPr/>
        </p:nvSpPr>
        <p:spPr>
          <a:xfrm>
            <a:off x="7828970" y="0"/>
            <a:ext cx="16205100" cy="13716000"/>
          </a:xfrm>
          <a:prstGeom prst="rect">
            <a:avLst/>
          </a:prstGeom>
          <a:gradFill>
            <a:gsLst>
              <a:gs pos="0">
                <a:srgbClr val="FFFFFF">
                  <a:alpha val="0"/>
                </a:srgbClr>
              </a:gs>
              <a:gs pos="7000">
                <a:srgbClr val="FFFFFF">
                  <a:alpha val="0"/>
                </a:srgbClr>
              </a:gs>
              <a:gs pos="40690">
                <a:srgbClr val="FFFFFF">
                  <a:alpha val="8000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436" name="Google Shape;436;p90"/>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Quarterly Review Process</a:t>
            </a:r>
            <a:endParaRPr b="1" i="0" sz="7200" u="none" cap="none" strike="noStrike">
              <a:solidFill>
                <a:schemeClr val="dk2"/>
              </a:solidFill>
              <a:latin typeface="Lato"/>
              <a:ea typeface="Lato"/>
              <a:cs typeface="Lato"/>
              <a:sym typeface="Lato"/>
            </a:endParaRPr>
          </a:p>
        </p:txBody>
      </p:sp>
      <p:pic>
        <p:nvPicPr>
          <p:cNvPr id="437" name="Google Shape;437;p90"/>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438" name="Google Shape;438;p9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39" name="Google Shape;439;p90"/>
          <p:cNvSpPr txBox="1"/>
          <p:nvPr/>
        </p:nvSpPr>
        <p:spPr>
          <a:xfrm>
            <a:off x="3123982" y="3141634"/>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Review previous quarters Rocks</a:t>
            </a:r>
            <a:endParaRPr b="0" i="0" sz="1400" u="none" cap="none" strike="noStrike">
              <a:solidFill>
                <a:srgbClr val="000000"/>
              </a:solidFill>
              <a:latin typeface="Arial"/>
              <a:ea typeface="Arial"/>
              <a:cs typeface="Arial"/>
              <a:sym typeface="Arial"/>
            </a:endParaRPr>
          </a:p>
        </p:txBody>
      </p:sp>
      <p:grpSp>
        <p:nvGrpSpPr>
          <p:cNvPr id="440" name="Google Shape;440;p90"/>
          <p:cNvGrpSpPr/>
          <p:nvPr/>
        </p:nvGrpSpPr>
        <p:grpSpPr>
          <a:xfrm>
            <a:off x="1676338" y="3303139"/>
            <a:ext cx="1010184" cy="1108506"/>
            <a:chOff x="7734300" y="8072453"/>
            <a:chExt cx="1303800" cy="1430700"/>
          </a:xfrm>
        </p:grpSpPr>
        <p:sp>
          <p:nvSpPr>
            <p:cNvPr id="441" name="Google Shape;441;p90"/>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42" name="Google Shape;442;p90"/>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1</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0" name="Shape 1670"/>
        <p:cNvGrpSpPr/>
        <p:nvPr/>
      </p:nvGrpSpPr>
      <p:grpSpPr>
        <a:xfrm>
          <a:off x="0" y="0"/>
          <a:ext cx="0" cy="0"/>
          <a:chOff x="0" y="0"/>
          <a:chExt cx="0" cy="0"/>
        </a:xfrm>
      </p:grpSpPr>
      <p:sp>
        <p:nvSpPr>
          <p:cNvPr id="1671" name="Google Shape;1671;p180"/>
          <p:cNvSpPr/>
          <p:nvPr/>
        </p:nvSpPr>
        <p:spPr>
          <a:xfrm flipH="1">
            <a:off x="3566588" y="5247335"/>
            <a:ext cx="17244600" cy="2170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72" name="Google Shape;1672;p180"/>
          <p:cNvSpPr txBox="1"/>
          <p:nvPr/>
        </p:nvSpPr>
        <p:spPr>
          <a:xfrm>
            <a:off x="4140223" y="7857375"/>
            <a:ext cx="16097100" cy="978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1" lang="en-US" sz="7200" u="none" cap="none" strike="noStrike">
                <a:solidFill>
                  <a:schemeClr val="dk2"/>
                </a:solidFill>
                <a:latin typeface="Lato"/>
                <a:ea typeface="Lato"/>
                <a:cs typeface="Lato"/>
                <a:sym typeface="Lato"/>
              </a:rPr>
              <a:t>(complete gross profit margin section)</a:t>
            </a:r>
            <a:endParaRPr/>
          </a:p>
        </p:txBody>
      </p:sp>
      <p:pic>
        <p:nvPicPr>
          <p:cNvPr id="1673" name="Google Shape;1673;p18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674" name="Google Shape;1674;p18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675" name="Google Shape;1675;p180"/>
          <p:cNvSpPr txBox="1"/>
          <p:nvPr/>
        </p:nvSpPr>
        <p:spPr>
          <a:xfrm>
            <a:off x="2298586" y="5224382"/>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11500" u="none" cap="none" strike="noStrike">
                <a:solidFill>
                  <a:schemeClr val="lt1"/>
                </a:solidFill>
                <a:latin typeface="Lato"/>
                <a:ea typeface="Lato"/>
                <a:cs typeface="Lato"/>
                <a:sym typeface="Lato"/>
              </a:rPr>
              <a:t>Open worksheet 1</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9" name="Shape 1679"/>
        <p:cNvGrpSpPr/>
        <p:nvPr/>
      </p:nvGrpSpPr>
      <p:grpSpPr>
        <a:xfrm>
          <a:off x="0" y="0"/>
          <a:ext cx="0" cy="0"/>
          <a:chOff x="0" y="0"/>
          <a:chExt cx="0" cy="0"/>
        </a:xfrm>
      </p:grpSpPr>
      <p:pic>
        <p:nvPicPr>
          <p:cNvPr id="1680" name="Google Shape;1680;p181"/>
          <p:cNvPicPr preferRelativeResize="0"/>
          <p:nvPr/>
        </p:nvPicPr>
        <p:blipFill rotWithShape="1">
          <a:blip r:embed="rId3">
            <a:alphaModFix/>
          </a:blip>
          <a:srcRect b="0" l="0" r="0" t="0"/>
          <a:stretch/>
        </p:blipFill>
        <p:spPr>
          <a:xfrm>
            <a:off x="10056585" y="4020412"/>
            <a:ext cx="12927300" cy="9695700"/>
          </a:xfrm>
          <a:prstGeom prst="rect">
            <a:avLst/>
          </a:prstGeom>
          <a:noFill/>
          <a:ln>
            <a:noFill/>
          </a:ln>
        </p:spPr>
      </p:pic>
      <p:sp>
        <p:nvSpPr>
          <p:cNvPr id="1681" name="Google Shape;1681;p181"/>
          <p:cNvSpPr txBox="1"/>
          <p:nvPr/>
        </p:nvSpPr>
        <p:spPr>
          <a:xfrm>
            <a:off x="3123983" y="5392012"/>
            <a:ext cx="18326400" cy="1274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Overhead</a:t>
            </a:r>
            <a:endParaRPr/>
          </a:p>
        </p:txBody>
      </p:sp>
      <p:cxnSp>
        <p:nvCxnSpPr>
          <p:cNvPr id="1682" name="Google Shape;1682;p18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83" name="Google Shape;1683;p18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cxnSp>
        <p:nvCxnSpPr>
          <p:cNvPr id="1688" name="Google Shape;1688;p18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89" name="Google Shape;1689;p18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sp>
        <p:nvSpPr>
          <p:cNvPr id="1690" name="Google Shape;1690;p182"/>
          <p:cNvSpPr/>
          <p:nvPr/>
        </p:nvSpPr>
        <p:spPr>
          <a:xfrm flipH="1">
            <a:off x="4955419" y="4787612"/>
            <a:ext cx="14435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91" name="Google Shape;1691;p182"/>
          <p:cNvSpPr txBox="1"/>
          <p:nvPr/>
        </p:nvSpPr>
        <p:spPr>
          <a:xfrm>
            <a:off x="2112588" y="5623235"/>
            <a:ext cx="20120700" cy="1865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1B1B1A"/>
              </a:buClr>
              <a:buFont typeface="Lato"/>
              <a:buNone/>
            </a:pPr>
            <a:r>
              <a:rPr b="1" i="1" lang="en-US" sz="4800" u="none" cap="none" strike="noStrike">
                <a:solidFill>
                  <a:srgbClr val="1B1B1A"/>
                </a:solidFill>
                <a:latin typeface="Lato"/>
                <a:ea typeface="Lato"/>
                <a:cs typeface="Lato"/>
                <a:sym typeface="Lato"/>
              </a:rPr>
              <a:t>Total expenses – Direct expenses = </a:t>
            </a:r>
            <a:r>
              <a:rPr b="1" i="1" lang="en-US" sz="4800" u="none" cap="none" strike="noStrike">
                <a:solidFill>
                  <a:srgbClr val="CF2A2B"/>
                </a:solidFill>
                <a:latin typeface="Lato"/>
                <a:ea typeface="Lato"/>
                <a:cs typeface="Lato"/>
                <a:sym typeface="Lato"/>
              </a:rPr>
              <a:t>Overhead</a:t>
            </a:r>
            <a:br>
              <a:rPr b="1" i="1" lang="en-US" sz="4800" u="none" cap="none" strike="noStrike">
                <a:solidFill>
                  <a:srgbClr val="CF2A2B"/>
                </a:solidFill>
                <a:latin typeface="Lato"/>
                <a:ea typeface="Lato"/>
                <a:cs typeface="Lato"/>
                <a:sym typeface="Lato"/>
              </a:rPr>
            </a:br>
            <a:r>
              <a:rPr b="1" i="1" lang="en-US" sz="4800" u="none" cap="none" strike="noStrike">
                <a:solidFill>
                  <a:srgbClr val="1B1B1A"/>
                </a:solidFill>
                <a:latin typeface="Lato"/>
                <a:ea typeface="Lato"/>
                <a:cs typeface="Lato"/>
                <a:sym typeface="Lato"/>
              </a:rPr>
              <a:t>and</a:t>
            </a:r>
            <a:br>
              <a:rPr b="1" i="1" lang="en-US" sz="4800" u="none" cap="none" strike="noStrike">
                <a:solidFill>
                  <a:srgbClr val="1B1B1A"/>
                </a:solidFill>
                <a:latin typeface="Lato"/>
                <a:ea typeface="Lato"/>
                <a:cs typeface="Lato"/>
                <a:sym typeface="Lato"/>
              </a:rPr>
            </a:br>
            <a:r>
              <a:rPr b="1" i="1" lang="en-US" sz="4800" u="none" cap="none" strike="noStrike">
                <a:solidFill>
                  <a:srgbClr val="1B1B1A"/>
                </a:solidFill>
                <a:latin typeface="Lato"/>
                <a:ea typeface="Lato"/>
                <a:cs typeface="Lato"/>
                <a:sym typeface="Lato"/>
              </a:rPr>
              <a:t>Overhead / Turnover = </a:t>
            </a:r>
            <a:r>
              <a:rPr b="1" i="1" lang="en-US" sz="4800" u="none" cap="none" strike="noStrike">
                <a:solidFill>
                  <a:srgbClr val="CF2A2B"/>
                </a:solidFill>
                <a:latin typeface="Lato"/>
                <a:ea typeface="Lato"/>
                <a:cs typeface="Lato"/>
                <a:sym typeface="Lato"/>
              </a:rPr>
              <a:t>Overhead percentage</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5" name="Shape 1695"/>
        <p:cNvGrpSpPr/>
        <p:nvPr/>
      </p:nvGrpSpPr>
      <p:grpSpPr>
        <a:xfrm>
          <a:off x="0" y="0"/>
          <a:ext cx="0" cy="0"/>
          <a:chOff x="0" y="0"/>
          <a:chExt cx="0" cy="0"/>
        </a:xfrm>
      </p:grpSpPr>
      <p:sp>
        <p:nvSpPr>
          <p:cNvPr id="1696" name="Google Shape;1696;p183"/>
          <p:cNvSpPr/>
          <p:nvPr/>
        </p:nvSpPr>
        <p:spPr>
          <a:xfrm flipH="1">
            <a:off x="-50" y="5020703"/>
            <a:ext cx="24377700" cy="4752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97" name="Google Shape;1697;p183"/>
          <p:cNvSpPr/>
          <p:nvPr/>
        </p:nvSpPr>
        <p:spPr>
          <a:xfrm flipH="1">
            <a:off x="-53" y="3586557"/>
            <a:ext cx="24377700" cy="14460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98" name="Google Shape;1698;p183"/>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Overhead</a:t>
            </a:r>
            <a:endParaRPr/>
          </a:p>
        </p:txBody>
      </p:sp>
      <p:pic>
        <p:nvPicPr>
          <p:cNvPr id="1699" name="Google Shape;1699;p183"/>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00" name="Google Shape;1700;p18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01" name="Google Shape;1701;p183"/>
          <p:cNvSpPr txBox="1"/>
          <p:nvPr/>
        </p:nvSpPr>
        <p:spPr>
          <a:xfrm>
            <a:off x="1675964" y="3951453"/>
            <a:ext cx="20726700" cy="10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Example:</a:t>
            </a:r>
            <a:endParaRPr/>
          </a:p>
        </p:txBody>
      </p:sp>
      <p:sp>
        <p:nvSpPr>
          <p:cNvPr id="1702" name="Google Shape;1702;p183"/>
          <p:cNvSpPr txBox="1"/>
          <p:nvPr/>
        </p:nvSpPr>
        <p:spPr>
          <a:xfrm>
            <a:off x="1675964" y="5288516"/>
            <a:ext cx="20726700" cy="377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Turnover 	£500,000</a:t>
            </a:r>
            <a:endParaRPr/>
          </a:p>
          <a:p>
            <a:pPr indent="0" lvl="0" marL="0" marR="0" rtl="0" algn="l">
              <a:lnSpc>
                <a:spcPct val="100000"/>
              </a:lnSpc>
              <a:spcBef>
                <a:spcPts val="120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less direct expenses	£200,000 (40%)</a:t>
            </a:r>
            <a:endParaRPr/>
          </a:p>
          <a:p>
            <a:pPr indent="0" lvl="0" marL="0" marR="0" rtl="0" algn="l">
              <a:lnSpc>
                <a:spcPct val="100000"/>
              </a:lnSpc>
              <a:spcBef>
                <a:spcPts val="120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 Gross profit	£300,000 (60%)</a:t>
            </a:r>
            <a:endParaRPr/>
          </a:p>
          <a:p>
            <a:pPr indent="0" lvl="0" marL="0" marR="0" rtl="0" algn="l">
              <a:lnSpc>
                <a:spcPct val="100000"/>
              </a:lnSpc>
              <a:spcBef>
                <a:spcPts val="120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less overhead	£175,000 (35%)</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6" name="Shape 1706"/>
        <p:cNvGrpSpPr/>
        <p:nvPr/>
      </p:nvGrpSpPr>
      <p:grpSpPr>
        <a:xfrm>
          <a:off x="0" y="0"/>
          <a:ext cx="0" cy="0"/>
          <a:chOff x="0" y="0"/>
          <a:chExt cx="0" cy="0"/>
        </a:xfrm>
      </p:grpSpPr>
      <p:sp>
        <p:nvSpPr>
          <p:cNvPr id="1707" name="Google Shape;1707;p184"/>
          <p:cNvSpPr/>
          <p:nvPr/>
        </p:nvSpPr>
        <p:spPr>
          <a:xfrm flipH="1">
            <a:off x="3566588" y="5247335"/>
            <a:ext cx="17244600" cy="2170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08" name="Google Shape;1708;p184"/>
          <p:cNvSpPr txBox="1"/>
          <p:nvPr/>
        </p:nvSpPr>
        <p:spPr>
          <a:xfrm>
            <a:off x="4140223" y="7857375"/>
            <a:ext cx="16097100" cy="978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1" lang="en-US" sz="7200" u="none" cap="none" strike="noStrike">
                <a:solidFill>
                  <a:schemeClr val="dk2"/>
                </a:solidFill>
                <a:latin typeface="Lato"/>
                <a:ea typeface="Lato"/>
                <a:cs typeface="Lato"/>
                <a:sym typeface="Lato"/>
              </a:rPr>
              <a:t>(complete overhead section)</a:t>
            </a:r>
            <a:endParaRPr/>
          </a:p>
        </p:txBody>
      </p:sp>
      <p:pic>
        <p:nvPicPr>
          <p:cNvPr id="1709" name="Google Shape;1709;p184"/>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10" name="Google Shape;1710;p18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11" name="Google Shape;1711;p184"/>
          <p:cNvSpPr txBox="1"/>
          <p:nvPr/>
        </p:nvSpPr>
        <p:spPr>
          <a:xfrm>
            <a:off x="2298586" y="5224382"/>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11500" u="none" cap="none" strike="noStrike">
                <a:solidFill>
                  <a:schemeClr val="lt1"/>
                </a:solidFill>
                <a:latin typeface="Lato"/>
                <a:ea typeface="Lato"/>
                <a:cs typeface="Lato"/>
                <a:sym typeface="Lato"/>
              </a:rPr>
              <a:t>In worksheet 1</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5" name="Shape 1715"/>
        <p:cNvGrpSpPr/>
        <p:nvPr/>
      </p:nvGrpSpPr>
      <p:grpSpPr>
        <a:xfrm>
          <a:off x="0" y="0"/>
          <a:ext cx="0" cy="0"/>
          <a:chOff x="0" y="0"/>
          <a:chExt cx="0" cy="0"/>
        </a:xfrm>
      </p:grpSpPr>
      <p:pic>
        <p:nvPicPr>
          <p:cNvPr id="1716" name="Google Shape;1716;p185"/>
          <p:cNvPicPr preferRelativeResize="0"/>
          <p:nvPr/>
        </p:nvPicPr>
        <p:blipFill rotWithShape="1">
          <a:blip r:embed="rId3">
            <a:alphaModFix/>
          </a:blip>
          <a:srcRect b="0" l="0" r="0" t="0"/>
          <a:stretch/>
        </p:blipFill>
        <p:spPr>
          <a:xfrm>
            <a:off x="0" y="1527175"/>
            <a:ext cx="24377700" cy="12188700"/>
          </a:xfrm>
          <a:prstGeom prst="rect">
            <a:avLst/>
          </a:prstGeom>
          <a:noFill/>
          <a:ln>
            <a:noFill/>
          </a:ln>
        </p:spPr>
      </p:pic>
      <p:sp>
        <p:nvSpPr>
          <p:cNvPr id="1717" name="Google Shape;1717;p185"/>
          <p:cNvSpPr/>
          <p:nvPr/>
        </p:nvSpPr>
        <p:spPr>
          <a:xfrm>
            <a:off x="0" y="0"/>
            <a:ext cx="22002600"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718" name="Google Shape;1718;p185"/>
          <p:cNvSpPr txBox="1"/>
          <p:nvPr/>
        </p:nvSpPr>
        <p:spPr>
          <a:xfrm>
            <a:off x="3123983" y="5392012"/>
            <a:ext cx="18326400" cy="1274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Net Profit Margin</a:t>
            </a:r>
            <a:endParaRPr/>
          </a:p>
        </p:txBody>
      </p:sp>
      <p:cxnSp>
        <p:nvCxnSpPr>
          <p:cNvPr id="1719" name="Google Shape;1719;p18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720" name="Google Shape;1720;p18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4" name="Shape 1724"/>
        <p:cNvGrpSpPr/>
        <p:nvPr/>
      </p:nvGrpSpPr>
      <p:grpSpPr>
        <a:xfrm>
          <a:off x="0" y="0"/>
          <a:ext cx="0" cy="0"/>
          <a:chOff x="0" y="0"/>
          <a:chExt cx="0" cy="0"/>
        </a:xfrm>
      </p:grpSpPr>
      <p:cxnSp>
        <p:nvCxnSpPr>
          <p:cNvPr id="1725" name="Google Shape;1725;p18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726" name="Google Shape;1726;p186"/>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sp>
        <p:nvSpPr>
          <p:cNvPr id="1727" name="Google Shape;1727;p186"/>
          <p:cNvSpPr/>
          <p:nvPr/>
        </p:nvSpPr>
        <p:spPr>
          <a:xfrm flipH="1">
            <a:off x="4649406" y="4787612"/>
            <a:ext cx="15047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28" name="Google Shape;1728;p186"/>
          <p:cNvSpPr txBox="1"/>
          <p:nvPr/>
        </p:nvSpPr>
        <p:spPr>
          <a:xfrm>
            <a:off x="2112588" y="5623233"/>
            <a:ext cx="20120700" cy="1865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1B1B1A"/>
              </a:buClr>
              <a:buFont typeface="Lato"/>
              <a:buNone/>
            </a:pPr>
            <a:r>
              <a:rPr b="1" i="1" lang="en-US" sz="4800" u="none" cap="none" strike="noStrike">
                <a:solidFill>
                  <a:srgbClr val="1B1B1A"/>
                </a:solidFill>
                <a:latin typeface="Lato"/>
                <a:ea typeface="Lato"/>
                <a:cs typeface="Lato"/>
                <a:sym typeface="Lato"/>
              </a:rPr>
              <a:t>Turnover – Direct expenses – Overhead = </a:t>
            </a:r>
            <a:r>
              <a:rPr b="1" i="1" lang="en-US" sz="4800" u="none" cap="none" strike="noStrike">
                <a:solidFill>
                  <a:srgbClr val="CF2A2B"/>
                </a:solidFill>
                <a:latin typeface="Lato"/>
                <a:ea typeface="Lato"/>
                <a:cs typeface="Lato"/>
                <a:sym typeface="Lato"/>
              </a:rPr>
              <a:t>Net profit</a:t>
            </a:r>
            <a:br>
              <a:rPr b="1" i="1" lang="en-US" sz="4800" u="none" cap="none" strike="noStrike">
                <a:solidFill>
                  <a:srgbClr val="CF2A2B"/>
                </a:solidFill>
                <a:latin typeface="Lato"/>
                <a:ea typeface="Lato"/>
                <a:cs typeface="Lato"/>
                <a:sym typeface="Lato"/>
              </a:rPr>
            </a:br>
            <a:r>
              <a:rPr b="1" i="1" lang="en-US" sz="4800" u="none" cap="none" strike="noStrike">
                <a:solidFill>
                  <a:srgbClr val="1B1B1A"/>
                </a:solidFill>
                <a:latin typeface="Lato"/>
                <a:ea typeface="Lato"/>
                <a:cs typeface="Lato"/>
                <a:sym typeface="Lato"/>
              </a:rPr>
              <a:t>and therefore,</a:t>
            </a:r>
            <a:br>
              <a:rPr b="1" i="1" lang="en-US" sz="4800" u="none" cap="none" strike="noStrike">
                <a:solidFill>
                  <a:srgbClr val="1B1B1A"/>
                </a:solidFill>
                <a:latin typeface="Lato"/>
                <a:ea typeface="Lato"/>
                <a:cs typeface="Lato"/>
                <a:sym typeface="Lato"/>
              </a:rPr>
            </a:br>
            <a:r>
              <a:rPr b="1" i="1" lang="en-US" sz="4800" u="none" cap="none" strike="noStrike">
                <a:solidFill>
                  <a:srgbClr val="1B1B1A"/>
                </a:solidFill>
                <a:latin typeface="Lato"/>
                <a:ea typeface="Lato"/>
                <a:cs typeface="Lato"/>
                <a:sym typeface="Lato"/>
              </a:rPr>
              <a:t>Net profit / Turnover = </a:t>
            </a:r>
            <a:r>
              <a:rPr b="1" i="1" lang="en-US" sz="4800" u="none" cap="none" strike="noStrike">
                <a:solidFill>
                  <a:srgbClr val="CF2A2B"/>
                </a:solidFill>
                <a:latin typeface="Lato"/>
                <a:ea typeface="Lato"/>
                <a:cs typeface="Lato"/>
                <a:sym typeface="Lato"/>
              </a:rPr>
              <a:t>Net profit margin</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2" name="Shape 1732"/>
        <p:cNvGrpSpPr/>
        <p:nvPr/>
      </p:nvGrpSpPr>
      <p:grpSpPr>
        <a:xfrm>
          <a:off x="0" y="0"/>
          <a:ext cx="0" cy="0"/>
          <a:chOff x="0" y="0"/>
          <a:chExt cx="0" cy="0"/>
        </a:xfrm>
      </p:grpSpPr>
      <p:sp>
        <p:nvSpPr>
          <p:cNvPr id="1733" name="Google Shape;1733;p187"/>
          <p:cNvSpPr/>
          <p:nvPr/>
        </p:nvSpPr>
        <p:spPr>
          <a:xfrm flipH="1">
            <a:off x="-50" y="5020703"/>
            <a:ext cx="24377700" cy="4752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34" name="Google Shape;1734;p187"/>
          <p:cNvSpPr/>
          <p:nvPr/>
        </p:nvSpPr>
        <p:spPr>
          <a:xfrm flipH="1">
            <a:off x="-53" y="3586557"/>
            <a:ext cx="24377700" cy="14460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35" name="Google Shape;1735;p187"/>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Net Profit Margin</a:t>
            </a:r>
            <a:endParaRPr/>
          </a:p>
        </p:txBody>
      </p:sp>
      <p:pic>
        <p:nvPicPr>
          <p:cNvPr id="1736" name="Google Shape;1736;p187"/>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37" name="Google Shape;1737;p18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38" name="Google Shape;1738;p187"/>
          <p:cNvSpPr txBox="1"/>
          <p:nvPr/>
        </p:nvSpPr>
        <p:spPr>
          <a:xfrm>
            <a:off x="1675964" y="3951453"/>
            <a:ext cx="20726700" cy="10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Example:</a:t>
            </a:r>
            <a:endParaRPr/>
          </a:p>
        </p:txBody>
      </p:sp>
      <p:sp>
        <p:nvSpPr>
          <p:cNvPr id="1739" name="Google Shape;1739;p187"/>
          <p:cNvSpPr txBox="1"/>
          <p:nvPr/>
        </p:nvSpPr>
        <p:spPr>
          <a:xfrm>
            <a:off x="1675964" y="5288516"/>
            <a:ext cx="20726700" cy="5553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4"/>
              </a:buClr>
              <a:buFont typeface="Lato"/>
              <a:buNone/>
            </a:pPr>
            <a:r>
              <a:rPr b="1" i="1" lang="en-US" sz="4800" u="none" cap="none" strike="noStrike">
                <a:solidFill>
                  <a:schemeClr val="accent4"/>
                </a:solidFill>
                <a:latin typeface="Lato"/>
                <a:ea typeface="Lato"/>
                <a:cs typeface="Lato"/>
                <a:sym typeface="Lato"/>
              </a:rPr>
              <a:t>Turnover 	£500,000</a:t>
            </a:r>
            <a:endParaRPr/>
          </a:p>
          <a:p>
            <a:pPr indent="0" lvl="0" marL="0" marR="0" rtl="0" algn="l">
              <a:lnSpc>
                <a:spcPct val="100000"/>
              </a:lnSpc>
              <a:spcBef>
                <a:spcPts val="1200"/>
              </a:spcBef>
              <a:spcAft>
                <a:spcPts val="0"/>
              </a:spcAft>
              <a:buClr>
                <a:schemeClr val="accent4"/>
              </a:buClr>
              <a:buFont typeface="Lato"/>
              <a:buNone/>
            </a:pPr>
            <a:r>
              <a:rPr b="1" i="1" lang="en-US" sz="4800" u="none" cap="none" strike="noStrike">
                <a:solidFill>
                  <a:schemeClr val="accent4"/>
                </a:solidFill>
                <a:latin typeface="Lato"/>
                <a:ea typeface="Lato"/>
                <a:cs typeface="Lato"/>
                <a:sym typeface="Lato"/>
              </a:rPr>
              <a:t>less direct expenses	£200,000 (40%)</a:t>
            </a:r>
            <a:endParaRPr/>
          </a:p>
          <a:p>
            <a:pPr indent="0" lvl="0" marL="0" marR="0" rtl="0" algn="l">
              <a:lnSpc>
                <a:spcPct val="100000"/>
              </a:lnSpc>
              <a:spcBef>
                <a:spcPts val="1200"/>
              </a:spcBef>
              <a:spcAft>
                <a:spcPts val="0"/>
              </a:spcAft>
              <a:buClr>
                <a:schemeClr val="accent4"/>
              </a:buClr>
              <a:buFont typeface="Lato"/>
              <a:buNone/>
            </a:pPr>
            <a:r>
              <a:rPr b="1" i="1" lang="en-US" sz="4800" u="none" cap="none" strike="noStrike">
                <a:solidFill>
                  <a:schemeClr val="accent4"/>
                </a:solidFill>
                <a:latin typeface="Lato"/>
                <a:ea typeface="Lato"/>
                <a:cs typeface="Lato"/>
                <a:sym typeface="Lato"/>
              </a:rPr>
              <a:t>= Gross profit	£300,000 (60%)</a:t>
            </a:r>
            <a:endParaRPr/>
          </a:p>
          <a:p>
            <a:pPr indent="0" lvl="0" marL="0" marR="0" rtl="0" algn="l">
              <a:lnSpc>
                <a:spcPct val="100000"/>
              </a:lnSpc>
              <a:spcBef>
                <a:spcPts val="1200"/>
              </a:spcBef>
              <a:spcAft>
                <a:spcPts val="0"/>
              </a:spcAft>
              <a:buClr>
                <a:schemeClr val="accent4"/>
              </a:buClr>
              <a:buFont typeface="Lato"/>
              <a:buNone/>
            </a:pPr>
            <a:r>
              <a:rPr b="1" i="1" lang="en-US" sz="4800" u="none" cap="none" strike="noStrike">
                <a:solidFill>
                  <a:schemeClr val="accent4"/>
                </a:solidFill>
                <a:latin typeface="Lato"/>
                <a:ea typeface="Lato"/>
                <a:cs typeface="Lato"/>
                <a:sym typeface="Lato"/>
              </a:rPr>
              <a:t>less overhead	£175,000 (35%)</a:t>
            </a:r>
            <a:endParaRPr/>
          </a:p>
          <a:p>
            <a:pPr indent="0" lvl="0" marL="0" marR="0" rtl="0" algn="l">
              <a:lnSpc>
                <a:spcPct val="100000"/>
              </a:lnSpc>
              <a:spcBef>
                <a:spcPts val="1200"/>
              </a:spcBef>
              <a:spcAft>
                <a:spcPts val="0"/>
              </a:spcAft>
              <a:buClr>
                <a:schemeClr val="accent4"/>
              </a:buClr>
              <a:buFont typeface="Lato"/>
              <a:buNone/>
            </a:pPr>
            <a:r>
              <a:rPr b="1" i="1" lang="en-US" sz="4800" u="none" cap="none" strike="noStrike">
                <a:solidFill>
                  <a:schemeClr val="accent4"/>
                </a:solidFill>
                <a:latin typeface="Lato"/>
                <a:ea typeface="Lato"/>
                <a:cs typeface="Lato"/>
                <a:sym typeface="Lato"/>
              </a:rPr>
              <a:t>= Net profit	£125,000 (25%)</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3" name="Shape 1743"/>
        <p:cNvGrpSpPr/>
        <p:nvPr/>
      </p:nvGrpSpPr>
      <p:grpSpPr>
        <a:xfrm>
          <a:off x="0" y="0"/>
          <a:ext cx="0" cy="0"/>
          <a:chOff x="0" y="0"/>
          <a:chExt cx="0" cy="0"/>
        </a:xfrm>
      </p:grpSpPr>
      <p:pic>
        <p:nvPicPr>
          <p:cNvPr id="1744" name="Google Shape;1744;p188"/>
          <p:cNvPicPr preferRelativeResize="0"/>
          <p:nvPr/>
        </p:nvPicPr>
        <p:blipFill rotWithShape="1">
          <a:blip r:embed="rId3">
            <a:alphaModFix/>
          </a:blip>
          <a:srcRect b="0" l="0" r="0" t="0"/>
          <a:stretch/>
        </p:blipFill>
        <p:spPr>
          <a:xfrm>
            <a:off x="11118850" y="297563"/>
            <a:ext cx="12322500" cy="12322500"/>
          </a:xfrm>
          <a:prstGeom prst="rect">
            <a:avLst/>
          </a:prstGeom>
          <a:noFill/>
          <a:ln>
            <a:noFill/>
          </a:ln>
        </p:spPr>
      </p:pic>
      <p:sp>
        <p:nvSpPr>
          <p:cNvPr id="1745" name="Google Shape;1745;p188"/>
          <p:cNvSpPr/>
          <p:nvPr/>
        </p:nvSpPr>
        <p:spPr>
          <a:xfrm>
            <a:off x="3827732" y="0"/>
            <a:ext cx="16632000"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cxnSp>
        <p:nvCxnSpPr>
          <p:cNvPr id="1746" name="Google Shape;1746;p18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747" name="Google Shape;1747;p18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
        <p:nvSpPr>
          <p:cNvPr id="1748" name="Google Shape;1748;p188"/>
          <p:cNvSpPr txBox="1"/>
          <p:nvPr/>
        </p:nvSpPr>
        <p:spPr>
          <a:xfrm>
            <a:off x="2722306" y="3526187"/>
            <a:ext cx="9307800" cy="4105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282927"/>
              </a:buClr>
              <a:buFont typeface="Lato"/>
              <a:buNone/>
            </a:pPr>
            <a:r>
              <a:rPr b="0" i="1" lang="en-US" sz="9600" u="none" cap="none" strike="noStrike">
                <a:solidFill>
                  <a:srgbClr val="282927"/>
                </a:solidFill>
                <a:latin typeface="Lato"/>
                <a:ea typeface="Lato"/>
                <a:cs typeface="Lato"/>
                <a:sym typeface="Lato"/>
              </a:rPr>
              <a:t>What is</a:t>
            </a:r>
            <a:endParaRPr/>
          </a:p>
          <a:p>
            <a:pPr indent="0" lvl="0" marL="0" marR="0" rtl="0" algn="l">
              <a:lnSpc>
                <a:spcPct val="80000"/>
              </a:lnSpc>
              <a:spcBef>
                <a:spcPts val="0"/>
              </a:spcBef>
              <a:spcAft>
                <a:spcPts val="0"/>
              </a:spcAft>
              <a:buClr>
                <a:srgbClr val="C00000"/>
              </a:buClr>
              <a:buFont typeface="Lato"/>
              <a:buNone/>
            </a:pPr>
            <a:r>
              <a:rPr b="1" i="1" lang="en-US" sz="11500" u="none" cap="none" strike="noStrike">
                <a:solidFill>
                  <a:srgbClr val="C00000"/>
                </a:solidFill>
                <a:latin typeface="Lato"/>
                <a:ea typeface="Lato"/>
                <a:cs typeface="Lato"/>
                <a:sym typeface="Lato"/>
              </a:rPr>
              <a:t>the data telling you?</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2" name="Shape 1752"/>
        <p:cNvGrpSpPr/>
        <p:nvPr/>
      </p:nvGrpSpPr>
      <p:grpSpPr>
        <a:xfrm>
          <a:off x="0" y="0"/>
          <a:ext cx="0" cy="0"/>
          <a:chOff x="0" y="0"/>
          <a:chExt cx="0" cy="0"/>
        </a:xfrm>
      </p:grpSpPr>
      <p:sp>
        <p:nvSpPr>
          <p:cNvPr id="1753" name="Google Shape;1753;p189"/>
          <p:cNvSpPr/>
          <p:nvPr/>
        </p:nvSpPr>
        <p:spPr>
          <a:xfrm flipH="1">
            <a:off x="72" y="3045833"/>
            <a:ext cx="21859800" cy="4362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54" name="Google Shape;1754;p189"/>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Questions To Consider</a:t>
            </a:r>
            <a:endParaRPr/>
          </a:p>
        </p:txBody>
      </p:sp>
      <p:pic>
        <p:nvPicPr>
          <p:cNvPr id="1755" name="Google Shape;1755;p18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56" name="Google Shape;1756;p18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57" name="Google Shape;1757;p189"/>
          <p:cNvSpPr txBox="1"/>
          <p:nvPr/>
        </p:nvSpPr>
        <p:spPr>
          <a:xfrm>
            <a:off x="2600324" y="7675068"/>
            <a:ext cx="19259400" cy="63078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3600"/>
              <a:buFont typeface="Lato"/>
              <a:buAutoNum type="alphaLcPeriod"/>
            </a:pPr>
            <a:r>
              <a:rPr b="0" i="1" lang="en-US" sz="3600" u="none" cap="none" strike="noStrike">
                <a:solidFill>
                  <a:srgbClr val="282927"/>
                </a:solidFill>
                <a:latin typeface="Lato"/>
                <a:ea typeface="Lato"/>
                <a:cs typeface="Lato"/>
                <a:sym typeface="Lato"/>
              </a:rPr>
              <a:t>Who provides the leads for the advisers (the business or the adviser themselves)?</a:t>
            </a:r>
            <a:endParaRPr/>
          </a:p>
          <a:p>
            <a:pPr indent="-914400" lvl="0" marL="914400" marR="0" rtl="0" algn="l">
              <a:lnSpc>
                <a:spcPct val="100000"/>
              </a:lnSpc>
              <a:spcBef>
                <a:spcPts val="1200"/>
              </a:spcBef>
              <a:spcAft>
                <a:spcPts val="0"/>
              </a:spcAft>
              <a:buClr>
                <a:srgbClr val="282927"/>
              </a:buClr>
              <a:buSzPts val="3600"/>
              <a:buFont typeface="Lato"/>
              <a:buAutoNum type="alphaLcPeriod"/>
            </a:pPr>
            <a:r>
              <a:rPr b="0" i="1" lang="en-US" sz="3600" u="none" cap="none" strike="noStrike">
                <a:solidFill>
                  <a:srgbClr val="282927"/>
                </a:solidFill>
                <a:latin typeface="Lato"/>
                <a:ea typeface="Lato"/>
                <a:cs typeface="Lato"/>
                <a:sym typeface="Lato"/>
              </a:rPr>
              <a:t>What skills training do you provide to help advisers be more effective?</a:t>
            </a:r>
            <a:endParaRPr/>
          </a:p>
          <a:p>
            <a:pPr indent="-914400" lvl="0" marL="914400" marR="0" rtl="0" algn="l">
              <a:lnSpc>
                <a:spcPct val="100000"/>
              </a:lnSpc>
              <a:spcBef>
                <a:spcPts val="1200"/>
              </a:spcBef>
              <a:spcAft>
                <a:spcPts val="0"/>
              </a:spcAft>
              <a:buClr>
                <a:srgbClr val="282927"/>
              </a:buClr>
              <a:buSzPts val="3600"/>
              <a:buFont typeface="Lato"/>
              <a:buAutoNum type="alphaLcPeriod"/>
            </a:pPr>
            <a:r>
              <a:rPr b="0" i="1" lang="en-US" sz="3600" u="none" cap="none" strike="noStrike">
                <a:solidFill>
                  <a:srgbClr val="282927"/>
                </a:solidFill>
                <a:latin typeface="Lato"/>
                <a:ea typeface="Lato"/>
                <a:cs typeface="Lato"/>
                <a:sym typeface="Lato"/>
              </a:rPr>
              <a:t>Who does the paraplanning and administration work for the advisers in your firm?</a:t>
            </a:r>
            <a:endParaRPr/>
          </a:p>
          <a:p>
            <a:pPr indent="-914400" lvl="0" marL="914400" marR="0" rtl="0" algn="l">
              <a:lnSpc>
                <a:spcPct val="100000"/>
              </a:lnSpc>
              <a:spcBef>
                <a:spcPts val="1200"/>
              </a:spcBef>
              <a:spcAft>
                <a:spcPts val="0"/>
              </a:spcAft>
              <a:buClr>
                <a:srgbClr val="282927"/>
              </a:buClr>
              <a:buSzPts val="3600"/>
              <a:buFont typeface="Lato"/>
              <a:buAutoNum type="alphaLcPeriod"/>
            </a:pPr>
            <a:r>
              <a:rPr b="0" i="1" lang="en-US" sz="3600" u="none" cap="none" strike="noStrike">
                <a:solidFill>
                  <a:srgbClr val="282927"/>
                </a:solidFill>
                <a:latin typeface="Lato"/>
                <a:ea typeface="Lato"/>
                <a:cs typeface="Lato"/>
                <a:sym typeface="Lato"/>
              </a:rPr>
              <a:t>Could this be altered to give you more control over quality and to streamline the back office processes?</a:t>
            </a:r>
            <a:endParaRPr/>
          </a:p>
        </p:txBody>
      </p:sp>
      <p:sp>
        <p:nvSpPr>
          <p:cNvPr id="1758" name="Google Shape;1758;p189"/>
          <p:cNvSpPr txBox="1"/>
          <p:nvPr/>
        </p:nvSpPr>
        <p:spPr>
          <a:xfrm>
            <a:off x="1675965" y="3248327"/>
            <a:ext cx="19841100" cy="41598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chemeClr val="lt1"/>
              </a:buClr>
              <a:buSzPts val="4000"/>
              <a:buFont typeface="Lato"/>
              <a:buAutoNum type="arabicPeriod"/>
            </a:pPr>
            <a:r>
              <a:rPr b="1" i="1" lang="en-US" sz="4000" u="none" cap="none" strike="noStrike">
                <a:solidFill>
                  <a:schemeClr val="lt1"/>
                </a:solidFill>
                <a:latin typeface="Lato"/>
                <a:ea typeface="Lato"/>
                <a:cs typeface="Lato"/>
                <a:sym typeface="Lato"/>
              </a:rPr>
              <a:t>What is your gross profit margin? Is it at least 60%?</a:t>
            </a:r>
            <a:endParaRPr/>
          </a:p>
          <a:p>
            <a:pPr indent="-914400" lvl="0" marL="914400" marR="0" rtl="0" algn="l">
              <a:lnSpc>
                <a:spcPct val="100000"/>
              </a:lnSpc>
              <a:spcBef>
                <a:spcPts val="1200"/>
              </a:spcBef>
              <a:spcAft>
                <a:spcPts val="0"/>
              </a:spcAft>
              <a:buClr>
                <a:schemeClr val="lt1"/>
              </a:buClr>
              <a:buSzPts val="4000"/>
              <a:buFont typeface="Lato"/>
              <a:buAutoNum type="arabicPeriod"/>
            </a:pPr>
            <a:r>
              <a:rPr b="1" i="1" lang="en-US" sz="4000" u="none" cap="none" strike="noStrike">
                <a:solidFill>
                  <a:schemeClr val="lt1"/>
                </a:solidFill>
                <a:latin typeface="Lato"/>
                <a:ea typeface="Lato"/>
                <a:cs typeface="Lato"/>
                <a:sym typeface="Lato"/>
              </a:rPr>
              <a:t>If not, why not? Do you pay away too much of your revenue to the sales people within your business?</a:t>
            </a:r>
            <a:endParaRPr/>
          </a:p>
          <a:p>
            <a:pPr indent="-914400" lvl="0" marL="914400" marR="0" rtl="0" algn="l">
              <a:lnSpc>
                <a:spcPct val="100000"/>
              </a:lnSpc>
              <a:spcBef>
                <a:spcPts val="1200"/>
              </a:spcBef>
              <a:spcAft>
                <a:spcPts val="0"/>
              </a:spcAft>
              <a:buClr>
                <a:schemeClr val="lt1"/>
              </a:buClr>
              <a:buSzPts val="4000"/>
              <a:buFont typeface="Lato"/>
              <a:buAutoNum type="arabicPeriod"/>
            </a:pPr>
            <a:r>
              <a:rPr b="1" i="1" lang="en-US" sz="4000" u="none" cap="none" strike="noStrike">
                <a:solidFill>
                  <a:schemeClr val="lt1"/>
                </a:solidFill>
                <a:latin typeface="Lato"/>
                <a:ea typeface="Lato"/>
                <a:cs typeface="Lato"/>
                <a:sym typeface="Lato"/>
              </a:rPr>
              <a:t>If you need to adjust your direct expenses to rectify your gross profit you might want to consider the total value proposition provided to the advisers within your firm. For example:margin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46" name="Shape 446"/>
        <p:cNvGrpSpPr/>
        <p:nvPr/>
      </p:nvGrpSpPr>
      <p:grpSpPr>
        <a:xfrm>
          <a:off x="0" y="0"/>
          <a:ext cx="0" cy="0"/>
          <a:chOff x="0" y="0"/>
          <a:chExt cx="0" cy="0"/>
        </a:xfrm>
      </p:grpSpPr>
      <p:pic>
        <p:nvPicPr>
          <p:cNvPr id="447" name="Google Shape;447;p91"/>
          <p:cNvPicPr preferRelativeResize="0"/>
          <p:nvPr/>
        </p:nvPicPr>
        <p:blipFill rotWithShape="1">
          <a:blip r:embed="rId3">
            <a:alphaModFix/>
          </a:blip>
          <a:srcRect b="0" l="0" r="28718" t="0"/>
          <a:stretch/>
        </p:blipFill>
        <p:spPr>
          <a:xfrm>
            <a:off x="8250840" y="0"/>
            <a:ext cx="16126807" cy="13716001"/>
          </a:xfrm>
          <a:prstGeom prst="rect">
            <a:avLst/>
          </a:prstGeom>
          <a:noFill/>
          <a:ln>
            <a:noFill/>
          </a:ln>
        </p:spPr>
      </p:pic>
      <p:sp>
        <p:nvSpPr>
          <p:cNvPr id="448" name="Google Shape;448;p91"/>
          <p:cNvSpPr/>
          <p:nvPr/>
        </p:nvSpPr>
        <p:spPr>
          <a:xfrm>
            <a:off x="7828970" y="0"/>
            <a:ext cx="16205100" cy="13716000"/>
          </a:xfrm>
          <a:prstGeom prst="rect">
            <a:avLst/>
          </a:prstGeom>
          <a:gradFill>
            <a:gsLst>
              <a:gs pos="0">
                <a:srgbClr val="FFFFFF">
                  <a:alpha val="0"/>
                </a:srgbClr>
              </a:gs>
              <a:gs pos="7000">
                <a:srgbClr val="FFFFFF">
                  <a:alpha val="0"/>
                </a:srgbClr>
              </a:gs>
              <a:gs pos="40690">
                <a:srgbClr val="FFFFFF">
                  <a:alpha val="8000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449" name="Google Shape;449;p91"/>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Quarterly Review Process</a:t>
            </a:r>
            <a:endParaRPr b="1" i="0" sz="7200" u="none" cap="none" strike="noStrike">
              <a:solidFill>
                <a:schemeClr val="dk2"/>
              </a:solidFill>
              <a:latin typeface="Lato"/>
              <a:ea typeface="Lato"/>
              <a:cs typeface="Lato"/>
              <a:sym typeface="Lato"/>
            </a:endParaRPr>
          </a:p>
        </p:txBody>
      </p:sp>
      <p:pic>
        <p:nvPicPr>
          <p:cNvPr id="450" name="Google Shape;450;p91"/>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451" name="Google Shape;451;p9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52" name="Google Shape;452;p91"/>
          <p:cNvSpPr txBox="1"/>
          <p:nvPr/>
        </p:nvSpPr>
        <p:spPr>
          <a:xfrm>
            <a:off x="3123982" y="3141634"/>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Review previous quarters Rocks</a:t>
            </a:r>
            <a:endParaRPr b="0" i="0" sz="1400" u="none" cap="none" strike="noStrike">
              <a:solidFill>
                <a:srgbClr val="000000"/>
              </a:solidFill>
              <a:latin typeface="Arial"/>
              <a:ea typeface="Arial"/>
              <a:cs typeface="Arial"/>
              <a:sym typeface="Arial"/>
            </a:endParaRPr>
          </a:p>
        </p:txBody>
      </p:sp>
      <p:grpSp>
        <p:nvGrpSpPr>
          <p:cNvPr id="453" name="Google Shape;453;p91"/>
          <p:cNvGrpSpPr/>
          <p:nvPr/>
        </p:nvGrpSpPr>
        <p:grpSpPr>
          <a:xfrm>
            <a:off x="1676338" y="3303139"/>
            <a:ext cx="1010184" cy="1108506"/>
            <a:chOff x="7734300" y="8072453"/>
            <a:chExt cx="1303800" cy="1430700"/>
          </a:xfrm>
        </p:grpSpPr>
        <p:sp>
          <p:nvSpPr>
            <p:cNvPr id="454" name="Google Shape;454;p91"/>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55" name="Google Shape;455;p91"/>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1</a:t>
              </a:r>
              <a:endParaRPr b="0" i="0" sz="1600" u="none" cap="none" strike="noStrike">
                <a:solidFill>
                  <a:schemeClr val="lt1"/>
                </a:solidFill>
                <a:latin typeface="Arial"/>
                <a:ea typeface="Arial"/>
                <a:cs typeface="Arial"/>
                <a:sym typeface="Arial"/>
              </a:endParaRPr>
            </a:p>
          </p:txBody>
        </p:sp>
      </p:grpSp>
      <p:sp>
        <p:nvSpPr>
          <p:cNvPr id="456" name="Google Shape;456;p91"/>
          <p:cNvSpPr txBox="1"/>
          <p:nvPr/>
        </p:nvSpPr>
        <p:spPr>
          <a:xfrm>
            <a:off x="3123982" y="4571931"/>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Review Business Plan</a:t>
            </a:r>
            <a:endParaRPr b="0" i="0" sz="1400" u="none" cap="none" strike="noStrike">
              <a:solidFill>
                <a:srgbClr val="000000"/>
              </a:solidFill>
              <a:latin typeface="Arial"/>
              <a:ea typeface="Arial"/>
              <a:cs typeface="Arial"/>
              <a:sym typeface="Arial"/>
            </a:endParaRPr>
          </a:p>
        </p:txBody>
      </p:sp>
      <p:sp>
        <p:nvSpPr>
          <p:cNvPr id="457" name="Google Shape;457;p91"/>
          <p:cNvSpPr txBox="1"/>
          <p:nvPr/>
        </p:nvSpPr>
        <p:spPr>
          <a:xfrm>
            <a:off x="3123982" y="5726400"/>
            <a:ext cx="11820600" cy="2705700"/>
          </a:xfrm>
          <a:prstGeom prst="rect">
            <a:avLst/>
          </a:prstGeom>
          <a:noFill/>
          <a:ln>
            <a:noFill/>
          </a:ln>
        </p:spPr>
        <p:txBody>
          <a:bodyPr anchorCtr="0" anchor="t" bIns="0" lIns="0" spcFirstLastPara="1" rIns="0" wrap="square" tIns="0">
            <a:noAutofit/>
          </a:bodyPr>
          <a:lstStyle/>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How are we progressing?</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What’s going well?</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What’s not?</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Is any remedial action required?</a:t>
            </a:r>
            <a:endParaRPr b="0" i="0" sz="1400" u="none" cap="none" strike="noStrike">
              <a:solidFill>
                <a:srgbClr val="000000"/>
              </a:solidFill>
              <a:latin typeface="Arial"/>
              <a:ea typeface="Arial"/>
              <a:cs typeface="Arial"/>
              <a:sym typeface="Arial"/>
            </a:endParaRPr>
          </a:p>
        </p:txBody>
      </p:sp>
      <p:grpSp>
        <p:nvGrpSpPr>
          <p:cNvPr id="458" name="Google Shape;458;p91"/>
          <p:cNvGrpSpPr/>
          <p:nvPr/>
        </p:nvGrpSpPr>
        <p:grpSpPr>
          <a:xfrm>
            <a:off x="1676338" y="4733436"/>
            <a:ext cx="1010184" cy="1108506"/>
            <a:chOff x="7734300" y="8072453"/>
            <a:chExt cx="1303800" cy="1430700"/>
          </a:xfrm>
        </p:grpSpPr>
        <p:sp>
          <p:nvSpPr>
            <p:cNvPr id="459" name="Google Shape;459;p91"/>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60" name="Google Shape;460;p91"/>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2</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2" name="Shape 1762"/>
        <p:cNvGrpSpPr/>
        <p:nvPr/>
      </p:nvGrpSpPr>
      <p:grpSpPr>
        <a:xfrm>
          <a:off x="0" y="0"/>
          <a:ext cx="0" cy="0"/>
          <a:chOff x="0" y="0"/>
          <a:chExt cx="0" cy="0"/>
        </a:xfrm>
      </p:grpSpPr>
      <p:sp>
        <p:nvSpPr>
          <p:cNvPr id="1763" name="Google Shape;1763;p190"/>
          <p:cNvSpPr/>
          <p:nvPr/>
        </p:nvSpPr>
        <p:spPr>
          <a:xfrm flipH="1">
            <a:off x="72" y="2845808"/>
            <a:ext cx="21859800" cy="8750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64" name="Google Shape;1764;p190"/>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Questions To Consider</a:t>
            </a:r>
            <a:endParaRPr/>
          </a:p>
        </p:txBody>
      </p:sp>
      <p:pic>
        <p:nvPicPr>
          <p:cNvPr id="1765" name="Google Shape;1765;p19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66" name="Google Shape;1766;p19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67" name="Google Shape;1767;p190"/>
          <p:cNvSpPr txBox="1"/>
          <p:nvPr/>
        </p:nvSpPr>
        <p:spPr>
          <a:xfrm>
            <a:off x="1675965" y="3048302"/>
            <a:ext cx="19841100" cy="85482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What is your overhead percentage? Is it around 35%?</a:t>
            </a:r>
            <a:endParaRPr/>
          </a:p>
          <a:p>
            <a:pPr indent="-914400" lvl="0" marL="914400" marR="0" rtl="0" algn="l">
              <a:lnSpc>
                <a:spcPct val="100000"/>
              </a:lnSpc>
              <a:spcBef>
                <a:spcPts val="120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If it is too high what is this telling you? (perhaps you’re not operating efficiently). How high is it? Are you close to 35% or well above the recommended threshold? It’s not uncommon for firms to be well above that level if they’ve never managed to these ratios.</a:t>
            </a:r>
            <a:endParaRPr/>
          </a:p>
          <a:p>
            <a:pPr indent="-914400" lvl="0" marL="914400" marR="0" rtl="0" algn="l">
              <a:lnSpc>
                <a:spcPct val="100000"/>
              </a:lnSpc>
              <a:spcBef>
                <a:spcPts val="120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What would need to change to rectify this issue? </a:t>
            </a:r>
            <a:endParaRPr/>
          </a:p>
          <a:p>
            <a:pPr indent="-914400" lvl="0" marL="914400" marR="0" rtl="0" algn="l">
              <a:lnSpc>
                <a:spcPct val="100000"/>
              </a:lnSpc>
              <a:spcBef>
                <a:spcPts val="120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What is your net profit margin? Is it at an acceptable level (25%)?</a:t>
            </a:r>
            <a:endParaRPr/>
          </a:p>
          <a:p>
            <a:pPr indent="-914400" lvl="0" marL="914400" marR="0" rtl="0" algn="l">
              <a:lnSpc>
                <a:spcPct val="100000"/>
              </a:lnSpc>
              <a:spcBef>
                <a:spcPts val="120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If not, where is the squeeze coming from? Gross margin too low, overhead too high or both?</a:t>
            </a:r>
            <a:endParaRPr/>
          </a:p>
          <a:p>
            <a:pPr indent="-914400" lvl="0" marL="914400" marR="0" rtl="0" algn="l">
              <a:lnSpc>
                <a:spcPct val="100000"/>
              </a:lnSpc>
              <a:spcBef>
                <a:spcPts val="120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What might you do about fixing the issue?</a:t>
            </a:r>
            <a:endParaRPr/>
          </a:p>
          <a:p>
            <a:pPr indent="-914400" lvl="0" marL="914400" marR="0" rtl="0" algn="l">
              <a:lnSpc>
                <a:spcPct val="100000"/>
              </a:lnSpc>
              <a:spcBef>
                <a:spcPts val="1200"/>
              </a:spcBef>
              <a:spcAft>
                <a:spcPts val="0"/>
              </a:spcAft>
              <a:buClr>
                <a:schemeClr val="lt1"/>
              </a:buClr>
              <a:buSzPts val="4000"/>
              <a:buFont typeface="Lato"/>
              <a:buAutoNum type="arabicPeriod" startAt="4"/>
            </a:pPr>
            <a:r>
              <a:rPr b="1" i="1" lang="en-US" sz="4000" u="none" cap="none" strike="noStrike">
                <a:solidFill>
                  <a:schemeClr val="lt1"/>
                </a:solidFill>
                <a:latin typeface="Lato"/>
                <a:ea typeface="Lato"/>
                <a:cs typeface="Lato"/>
                <a:sym typeface="Lato"/>
              </a:rPr>
              <a:t>How would it feel if you could get to a 25% net profit margin AND be paid a market salary for your role within the business?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1" name="Shape 1771"/>
        <p:cNvGrpSpPr/>
        <p:nvPr/>
      </p:nvGrpSpPr>
      <p:grpSpPr>
        <a:xfrm>
          <a:off x="0" y="0"/>
          <a:ext cx="0" cy="0"/>
          <a:chOff x="0" y="0"/>
          <a:chExt cx="0" cy="0"/>
        </a:xfrm>
      </p:grpSpPr>
      <p:pic>
        <p:nvPicPr>
          <p:cNvPr id="1772" name="Google Shape;1772;p191"/>
          <p:cNvPicPr preferRelativeResize="0"/>
          <p:nvPr/>
        </p:nvPicPr>
        <p:blipFill rotWithShape="1">
          <a:blip r:embed="rId3">
            <a:alphaModFix/>
          </a:blip>
          <a:srcRect b="15839" l="0" r="0" t="0"/>
          <a:stretch/>
        </p:blipFill>
        <p:spPr>
          <a:xfrm>
            <a:off x="0" y="0"/>
            <a:ext cx="24377700" cy="13716000"/>
          </a:xfrm>
          <a:prstGeom prst="rect">
            <a:avLst/>
          </a:prstGeom>
          <a:noFill/>
          <a:ln>
            <a:noFill/>
          </a:ln>
        </p:spPr>
      </p:pic>
      <p:sp>
        <p:nvSpPr>
          <p:cNvPr id="1773" name="Google Shape;1773;p191"/>
          <p:cNvSpPr/>
          <p:nvPr/>
        </p:nvSpPr>
        <p:spPr>
          <a:xfrm>
            <a:off x="0" y="0"/>
            <a:ext cx="24377700" cy="13716000"/>
          </a:xfrm>
          <a:prstGeom prst="rect">
            <a:avLst/>
          </a:prstGeom>
          <a:solidFill>
            <a:schemeClr val="lt1">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774" name="Google Shape;1774;p191"/>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Complete Ratio Analysis</a:t>
            </a:r>
            <a:endParaRPr/>
          </a:p>
        </p:txBody>
      </p:sp>
      <p:pic>
        <p:nvPicPr>
          <p:cNvPr id="1775" name="Google Shape;1775;p19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76" name="Google Shape;1776;p19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777" name="Google Shape;1777;p191"/>
          <p:cNvGrpSpPr/>
          <p:nvPr/>
        </p:nvGrpSpPr>
        <p:grpSpPr>
          <a:xfrm>
            <a:off x="7575944" y="3329993"/>
            <a:ext cx="9288153" cy="8481826"/>
            <a:chOff x="2868739" y="2871361"/>
            <a:chExt cx="9288153" cy="8481826"/>
          </a:xfrm>
        </p:grpSpPr>
        <p:sp>
          <p:nvSpPr>
            <p:cNvPr id="1778" name="Google Shape;1778;p191"/>
            <p:cNvSpPr/>
            <p:nvPr/>
          </p:nvSpPr>
          <p:spPr>
            <a:xfrm flipH="1">
              <a:off x="2868739" y="2871363"/>
              <a:ext cx="5118600" cy="5118600"/>
            </a:xfrm>
            <a:prstGeom prst="ellipse">
              <a:avLst/>
            </a:prstGeom>
            <a:solidFill>
              <a:srgbClr val="F38B1F">
                <a:alpha val="7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79" name="Google Shape;1779;p191"/>
            <p:cNvSpPr txBox="1"/>
            <p:nvPr/>
          </p:nvSpPr>
          <p:spPr>
            <a:xfrm>
              <a:off x="3587708" y="481022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Profitability Ratios</a:t>
              </a:r>
              <a:endParaRPr/>
            </a:p>
          </p:txBody>
        </p:sp>
        <p:sp>
          <p:nvSpPr>
            <p:cNvPr id="1780" name="Google Shape;1780;p191"/>
            <p:cNvSpPr/>
            <p:nvPr/>
          </p:nvSpPr>
          <p:spPr>
            <a:xfrm flipH="1">
              <a:off x="7038292" y="2871361"/>
              <a:ext cx="5118600" cy="5118600"/>
            </a:xfrm>
            <a:prstGeom prst="ellipse">
              <a:avLst/>
            </a:prstGeom>
            <a:solidFill>
              <a:srgbClr val="FF0000">
                <a:alpha val="71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81" name="Google Shape;1781;p191"/>
            <p:cNvSpPr/>
            <p:nvPr/>
          </p:nvSpPr>
          <p:spPr>
            <a:xfrm flipH="1">
              <a:off x="4871442" y="6234587"/>
              <a:ext cx="5118600" cy="5118600"/>
            </a:xfrm>
            <a:prstGeom prst="ellipse">
              <a:avLst/>
            </a:prstGeom>
            <a:solidFill>
              <a:srgbClr val="FFFF00">
                <a:alpha val="784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82" name="Google Shape;1782;p191"/>
            <p:cNvSpPr txBox="1"/>
            <p:nvPr/>
          </p:nvSpPr>
          <p:spPr>
            <a:xfrm>
              <a:off x="8542024" y="481022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Productivity Ratios</a:t>
              </a:r>
              <a:endParaRPr/>
            </a:p>
          </p:txBody>
        </p:sp>
        <p:sp>
          <p:nvSpPr>
            <p:cNvPr id="1783" name="Google Shape;1783;p191"/>
            <p:cNvSpPr txBox="1"/>
            <p:nvPr/>
          </p:nvSpPr>
          <p:spPr>
            <a:xfrm>
              <a:off x="5982792" y="8288054"/>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1B1B1A"/>
                </a:buClr>
                <a:buFont typeface="Lato"/>
                <a:buNone/>
              </a:pPr>
              <a:r>
                <a:rPr b="1" i="1" lang="en-US" sz="4400" u="none" cap="none" strike="noStrike">
                  <a:solidFill>
                    <a:srgbClr val="1B1B1A"/>
                  </a:solidFill>
                  <a:latin typeface="Lato"/>
                  <a:ea typeface="Lato"/>
                  <a:cs typeface="Lato"/>
                  <a:sym typeface="Lato"/>
                </a:rPr>
                <a:t>Client Selection Ratios</a:t>
              </a:r>
              <a:endParaRPr/>
            </a:p>
          </p:txBody>
        </p:sp>
      </p:gr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7" name="Shape 1787"/>
        <p:cNvGrpSpPr/>
        <p:nvPr/>
      </p:nvGrpSpPr>
      <p:grpSpPr>
        <a:xfrm>
          <a:off x="0" y="0"/>
          <a:ext cx="0" cy="0"/>
          <a:chOff x="0" y="0"/>
          <a:chExt cx="0" cy="0"/>
        </a:xfrm>
      </p:grpSpPr>
      <p:sp>
        <p:nvSpPr>
          <p:cNvPr id="1788" name="Google Shape;1788;p192"/>
          <p:cNvSpPr/>
          <p:nvPr/>
        </p:nvSpPr>
        <p:spPr>
          <a:xfrm flipH="1">
            <a:off x="72" y="2845808"/>
            <a:ext cx="21859800" cy="8750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789" name="Google Shape;1789;p192"/>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The Complete Ratio Analysis</a:t>
            </a:r>
            <a:endParaRPr/>
          </a:p>
        </p:txBody>
      </p:sp>
      <p:pic>
        <p:nvPicPr>
          <p:cNvPr id="1790" name="Google Shape;1790;p19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91" name="Google Shape;1791;p19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92" name="Google Shape;1792;p192"/>
          <p:cNvSpPr txBox="1"/>
          <p:nvPr/>
        </p:nvSpPr>
        <p:spPr>
          <a:xfrm>
            <a:off x="1675965" y="3048302"/>
            <a:ext cx="19841100" cy="85482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chemeClr val="lt1"/>
              </a:buClr>
              <a:buSzPts val="4000"/>
              <a:buFont typeface="Arial"/>
              <a:buChar char="•"/>
            </a:pPr>
            <a:r>
              <a:rPr b="1" i="1" lang="en-US" sz="4000" u="none" cap="none" strike="noStrike">
                <a:solidFill>
                  <a:schemeClr val="lt1"/>
                </a:solidFill>
                <a:latin typeface="Lato"/>
                <a:ea typeface="Lato"/>
                <a:cs typeface="Lato"/>
                <a:sym typeface="Lato"/>
              </a:rPr>
              <a:t>No. of advisers (including working Directors)</a:t>
            </a:r>
            <a:endParaRPr/>
          </a:p>
          <a:p>
            <a:pPr indent="-914400" lvl="0" marL="914400" marR="0" rtl="0" algn="l">
              <a:lnSpc>
                <a:spcPct val="100000"/>
              </a:lnSpc>
              <a:spcBef>
                <a:spcPts val="1200"/>
              </a:spcBef>
              <a:spcAft>
                <a:spcPts val="0"/>
              </a:spcAft>
              <a:buClr>
                <a:schemeClr val="lt1"/>
              </a:buClr>
              <a:buSzPts val="4000"/>
              <a:buFont typeface="Arial"/>
              <a:buChar char="•"/>
            </a:pPr>
            <a:r>
              <a:rPr b="1" i="1" lang="en-US" sz="4000" u="none" cap="none" strike="noStrike">
                <a:solidFill>
                  <a:schemeClr val="lt1"/>
                </a:solidFill>
                <a:latin typeface="Lato"/>
                <a:ea typeface="Lato"/>
                <a:cs typeface="Lato"/>
                <a:sym typeface="Lato"/>
              </a:rPr>
              <a:t>Total No. of staff (including advisers and working Directors)</a:t>
            </a:r>
            <a:endParaRPr/>
          </a:p>
          <a:p>
            <a:pPr indent="0" lvl="0" marL="1028700" marR="0" rtl="0" algn="l">
              <a:lnSpc>
                <a:spcPct val="100000"/>
              </a:lnSpc>
              <a:spcBef>
                <a:spcPts val="1200"/>
              </a:spcBef>
              <a:spcAft>
                <a:spcPts val="0"/>
              </a:spcAft>
              <a:buClr>
                <a:schemeClr val="lt1"/>
              </a:buClr>
              <a:buFont typeface="Lato"/>
              <a:buNone/>
            </a:pPr>
            <a:r>
              <a:rPr b="0" i="1" lang="en-US" sz="3600" u="none" cap="none" strike="noStrike">
                <a:solidFill>
                  <a:schemeClr val="lt1"/>
                </a:solidFill>
                <a:latin typeface="Lato"/>
                <a:ea typeface="Lato"/>
                <a:cs typeface="Lato"/>
                <a:sym typeface="Lato"/>
              </a:rPr>
              <a:t>Note: Enter full time equivalent for staff numbers</a:t>
            </a:r>
            <a:endParaRPr/>
          </a:p>
          <a:p>
            <a:pPr indent="-914400" lvl="0" marL="914400" marR="0" rtl="0" algn="l">
              <a:lnSpc>
                <a:spcPct val="100000"/>
              </a:lnSpc>
              <a:spcBef>
                <a:spcPts val="1200"/>
              </a:spcBef>
              <a:spcAft>
                <a:spcPts val="0"/>
              </a:spcAft>
              <a:buClr>
                <a:schemeClr val="lt1"/>
              </a:buClr>
              <a:buSzPts val="4000"/>
              <a:buFont typeface="Arial"/>
              <a:buChar char="•"/>
            </a:pPr>
            <a:r>
              <a:rPr b="1" i="1" lang="en-US" sz="4000" u="none" cap="none" strike="noStrike">
                <a:solidFill>
                  <a:schemeClr val="lt1"/>
                </a:solidFill>
                <a:latin typeface="Lato"/>
                <a:ea typeface="Lato"/>
                <a:cs typeface="Lato"/>
                <a:sym typeface="Lato"/>
              </a:rPr>
              <a:t>Total No. of clients</a:t>
            </a:r>
            <a:endParaRPr/>
          </a:p>
          <a:p>
            <a:pPr indent="0" lvl="0" marL="1028700" marR="0" rtl="0" algn="l">
              <a:lnSpc>
                <a:spcPct val="100000"/>
              </a:lnSpc>
              <a:spcBef>
                <a:spcPts val="1200"/>
              </a:spcBef>
              <a:spcAft>
                <a:spcPts val="0"/>
              </a:spcAft>
              <a:buClr>
                <a:schemeClr val="lt1"/>
              </a:buClr>
              <a:buFont typeface="Lato"/>
              <a:buNone/>
            </a:pPr>
            <a:r>
              <a:rPr b="0" i="1" lang="en-US" sz="3600" u="none" cap="none" strike="noStrike">
                <a:solidFill>
                  <a:schemeClr val="lt1"/>
                </a:solidFill>
                <a:latin typeface="Lato"/>
                <a:ea typeface="Lato"/>
                <a:cs typeface="Lato"/>
                <a:sym typeface="Lato"/>
              </a:rPr>
              <a:t>Note: Enter total no. of clients you receive money from each year BUT, count a couple as one client; count them even if they are not active clients; count a company or group scheme as one client (any individuals you have done personal work for will also be counted as individual clients)</a:t>
            </a:r>
            <a:endParaRPr/>
          </a:p>
          <a:p>
            <a:pPr indent="-914400" lvl="0" marL="914400" marR="0" rtl="0" algn="l">
              <a:lnSpc>
                <a:spcPct val="100000"/>
              </a:lnSpc>
              <a:spcBef>
                <a:spcPts val="1200"/>
              </a:spcBef>
              <a:spcAft>
                <a:spcPts val="0"/>
              </a:spcAft>
              <a:buClr>
                <a:schemeClr val="lt1"/>
              </a:buClr>
              <a:buSzPts val="4000"/>
              <a:buFont typeface="Arial"/>
              <a:buChar char="•"/>
            </a:pPr>
            <a:r>
              <a:rPr b="1" i="1" lang="en-US" sz="4000" u="none" cap="none" strike="noStrike">
                <a:solidFill>
                  <a:schemeClr val="lt1"/>
                </a:solidFill>
                <a:latin typeface="Lato"/>
                <a:ea typeface="Lato"/>
                <a:cs typeface="Lato"/>
                <a:sym typeface="Lato"/>
              </a:rPr>
              <a:t>No. of client referrals</a:t>
            </a:r>
            <a:endParaRPr/>
          </a:p>
          <a:p>
            <a:pPr indent="0" lvl="0" marL="914400" marR="0" rtl="0" algn="l">
              <a:lnSpc>
                <a:spcPct val="100000"/>
              </a:lnSpc>
              <a:spcBef>
                <a:spcPts val="1200"/>
              </a:spcBef>
              <a:spcAft>
                <a:spcPts val="0"/>
              </a:spcAft>
              <a:buClr>
                <a:schemeClr val="lt1"/>
              </a:buClr>
              <a:buFont typeface="Lato"/>
              <a:buNone/>
            </a:pPr>
            <a:r>
              <a:rPr b="0" i="1" lang="en-US" sz="3600" u="none" cap="none" strike="noStrike">
                <a:solidFill>
                  <a:schemeClr val="lt1"/>
                </a:solidFill>
                <a:latin typeface="Lato"/>
                <a:ea typeface="Lato"/>
                <a:cs typeface="Lato"/>
                <a:sym typeface="Lato"/>
              </a:rPr>
              <a:t>Note: Count only referrals from clients; NOT professional introducers or website leads etc.</a:t>
            </a:r>
            <a:endParaRPr/>
          </a:p>
          <a:p>
            <a:pPr indent="-914400" lvl="0" marL="914400" marR="0" rtl="0" algn="l">
              <a:lnSpc>
                <a:spcPct val="100000"/>
              </a:lnSpc>
              <a:spcBef>
                <a:spcPts val="1200"/>
              </a:spcBef>
              <a:spcAft>
                <a:spcPts val="0"/>
              </a:spcAft>
              <a:buClr>
                <a:schemeClr val="lt1"/>
              </a:buClr>
              <a:buSzPts val="4000"/>
              <a:buFont typeface="Arial"/>
              <a:buChar char="•"/>
            </a:pPr>
            <a:r>
              <a:rPr b="1" i="1" lang="en-US" sz="4000" u="none" cap="none" strike="noStrike">
                <a:solidFill>
                  <a:schemeClr val="lt1"/>
                </a:solidFill>
                <a:latin typeface="Lato"/>
                <a:ea typeface="Lato"/>
                <a:cs typeface="Lato"/>
                <a:sym typeface="Lato"/>
              </a:rPr>
              <a:t>Assets under management</a:t>
            </a:r>
            <a:endParaRPr/>
          </a:p>
          <a:p>
            <a:pPr indent="-914400" lvl="0" marL="914400" marR="0" rtl="0" algn="l">
              <a:lnSpc>
                <a:spcPct val="100000"/>
              </a:lnSpc>
              <a:spcBef>
                <a:spcPts val="1200"/>
              </a:spcBef>
              <a:spcAft>
                <a:spcPts val="0"/>
              </a:spcAft>
              <a:buClr>
                <a:schemeClr val="lt1"/>
              </a:buClr>
              <a:buSzPts val="4000"/>
              <a:buFont typeface="Arial"/>
              <a:buChar char="•"/>
            </a:pPr>
            <a:r>
              <a:rPr b="1" i="1" lang="en-US" sz="4000" u="none" cap="none" strike="noStrike">
                <a:solidFill>
                  <a:schemeClr val="lt1"/>
                </a:solidFill>
                <a:latin typeface="Lato"/>
                <a:ea typeface="Lato"/>
                <a:cs typeface="Lato"/>
                <a:sym typeface="Lato"/>
              </a:rPr>
              <a:t>Annual recurring income</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6" name="Shape 1796"/>
        <p:cNvGrpSpPr/>
        <p:nvPr/>
      </p:nvGrpSpPr>
      <p:grpSpPr>
        <a:xfrm>
          <a:off x="0" y="0"/>
          <a:ext cx="0" cy="0"/>
          <a:chOff x="0" y="0"/>
          <a:chExt cx="0" cy="0"/>
        </a:xfrm>
      </p:grpSpPr>
      <p:sp>
        <p:nvSpPr>
          <p:cNvPr id="1797" name="Google Shape;1797;p193"/>
          <p:cNvSpPr/>
          <p:nvPr/>
        </p:nvSpPr>
        <p:spPr>
          <a:xfrm flipH="1">
            <a:off x="3566588" y="5247335"/>
            <a:ext cx="17244600" cy="2170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pic>
        <p:nvPicPr>
          <p:cNvPr id="1798" name="Google Shape;1798;p193"/>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799" name="Google Shape;1799;p19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00" name="Google Shape;1800;p193"/>
          <p:cNvSpPr txBox="1"/>
          <p:nvPr/>
        </p:nvSpPr>
        <p:spPr>
          <a:xfrm>
            <a:off x="2298586" y="5224382"/>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11500" u="none" cap="none" strike="noStrike">
                <a:solidFill>
                  <a:schemeClr val="lt1"/>
                </a:solidFill>
                <a:latin typeface="Lato"/>
                <a:ea typeface="Lato"/>
                <a:cs typeface="Lato"/>
                <a:sym typeface="Lato"/>
              </a:rPr>
              <a:t>Complete worksheet 1</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4" name="Shape 1804"/>
        <p:cNvGrpSpPr/>
        <p:nvPr/>
      </p:nvGrpSpPr>
      <p:grpSpPr>
        <a:xfrm>
          <a:off x="0" y="0"/>
          <a:ext cx="0" cy="0"/>
          <a:chOff x="0" y="0"/>
          <a:chExt cx="0" cy="0"/>
        </a:xfrm>
      </p:grpSpPr>
      <p:sp>
        <p:nvSpPr>
          <p:cNvPr id="1805" name="Google Shape;1805;p194"/>
          <p:cNvSpPr/>
          <p:nvPr/>
        </p:nvSpPr>
        <p:spPr>
          <a:xfrm flipH="1">
            <a:off x="3566588" y="5247335"/>
            <a:ext cx="17244600" cy="2170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pic>
        <p:nvPicPr>
          <p:cNvPr id="1806" name="Google Shape;1806;p194"/>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807" name="Google Shape;1807;p19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08" name="Google Shape;1808;p194"/>
          <p:cNvSpPr txBox="1"/>
          <p:nvPr/>
        </p:nvSpPr>
        <p:spPr>
          <a:xfrm>
            <a:off x="2298586" y="5224382"/>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11500" u="none" cap="none" strike="noStrike">
                <a:solidFill>
                  <a:schemeClr val="lt1"/>
                </a:solidFill>
                <a:latin typeface="Lato"/>
                <a:ea typeface="Lato"/>
                <a:cs typeface="Lato"/>
                <a:sym typeface="Lato"/>
              </a:rPr>
              <a:t>The Productivity Ratios</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2" name="Shape 1812"/>
        <p:cNvGrpSpPr/>
        <p:nvPr/>
      </p:nvGrpSpPr>
      <p:grpSpPr>
        <a:xfrm>
          <a:off x="0" y="0"/>
          <a:ext cx="0" cy="0"/>
          <a:chOff x="0" y="0"/>
          <a:chExt cx="0" cy="0"/>
        </a:xfrm>
      </p:grpSpPr>
      <p:pic>
        <p:nvPicPr>
          <p:cNvPr id="1813" name="Google Shape;1813;p195"/>
          <p:cNvPicPr preferRelativeResize="0"/>
          <p:nvPr/>
        </p:nvPicPr>
        <p:blipFill rotWithShape="1">
          <a:blip r:embed="rId3">
            <a:alphaModFix/>
          </a:blip>
          <a:srcRect b="15839" l="0" r="0" t="0"/>
          <a:stretch/>
        </p:blipFill>
        <p:spPr>
          <a:xfrm>
            <a:off x="0" y="0"/>
            <a:ext cx="24377700" cy="13716000"/>
          </a:xfrm>
          <a:prstGeom prst="rect">
            <a:avLst/>
          </a:prstGeom>
          <a:noFill/>
          <a:ln>
            <a:noFill/>
          </a:ln>
        </p:spPr>
      </p:pic>
      <p:sp>
        <p:nvSpPr>
          <p:cNvPr id="1814" name="Google Shape;1814;p195"/>
          <p:cNvSpPr/>
          <p:nvPr/>
        </p:nvSpPr>
        <p:spPr>
          <a:xfrm>
            <a:off x="0" y="0"/>
            <a:ext cx="24377700" cy="13716000"/>
          </a:xfrm>
          <a:prstGeom prst="rect">
            <a:avLst/>
          </a:prstGeom>
          <a:solidFill>
            <a:schemeClr val="lt1">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815" name="Google Shape;1815;p195"/>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16" name="Google Shape;1816;p19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17" name="Google Shape;1817;p19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818" name="Google Shape;1818;p195"/>
          <p:cNvGrpSpPr/>
          <p:nvPr/>
        </p:nvGrpSpPr>
        <p:grpSpPr>
          <a:xfrm>
            <a:off x="7493867" y="4111201"/>
            <a:ext cx="9288153" cy="8481826"/>
            <a:chOff x="2868739" y="2871361"/>
            <a:chExt cx="9288153" cy="8481826"/>
          </a:xfrm>
        </p:grpSpPr>
        <p:sp>
          <p:nvSpPr>
            <p:cNvPr id="1819" name="Google Shape;1819;p195"/>
            <p:cNvSpPr/>
            <p:nvPr/>
          </p:nvSpPr>
          <p:spPr>
            <a:xfrm flipH="1">
              <a:off x="2868739" y="2871363"/>
              <a:ext cx="5118600" cy="5118600"/>
            </a:xfrm>
            <a:prstGeom prst="ellipse">
              <a:avLst/>
            </a:prstGeom>
            <a:solidFill>
              <a:srgbClr val="F38B1F">
                <a:alpha val="7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20" name="Google Shape;1820;p195"/>
            <p:cNvSpPr txBox="1"/>
            <p:nvPr/>
          </p:nvSpPr>
          <p:spPr>
            <a:xfrm>
              <a:off x="3587708" y="481022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Revenue per adviser</a:t>
              </a:r>
              <a:endParaRPr/>
            </a:p>
          </p:txBody>
        </p:sp>
        <p:sp>
          <p:nvSpPr>
            <p:cNvPr id="1821" name="Google Shape;1821;p195"/>
            <p:cNvSpPr/>
            <p:nvPr/>
          </p:nvSpPr>
          <p:spPr>
            <a:xfrm flipH="1">
              <a:off x="7038292" y="2871361"/>
              <a:ext cx="5118600" cy="5118600"/>
            </a:xfrm>
            <a:prstGeom prst="ellipse">
              <a:avLst/>
            </a:prstGeom>
            <a:solidFill>
              <a:srgbClr val="FF0000">
                <a:alpha val="71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22" name="Google Shape;1822;p195"/>
            <p:cNvSpPr/>
            <p:nvPr/>
          </p:nvSpPr>
          <p:spPr>
            <a:xfrm flipH="1">
              <a:off x="4871442" y="6234587"/>
              <a:ext cx="5118600" cy="5118600"/>
            </a:xfrm>
            <a:prstGeom prst="ellipse">
              <a:avLst/>
            </a:prstGeom>
            <a:solidFill>
              <a:srgbClr val="FFFF00">
                <a:alpha val="784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23" name="Google Shape;1823;p195"/>
            <p:cNvSpPr txBox="1"/>
            <p:nvPr/>
          </p:nvSpPr>
          <p:spPr>
            <a:xfrm>
              <a:off x="8542024" y="481022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Clients per adviser</a:t>
              </a:r>
              <a:endParaRPr/>
            </a:p>
          </p:txBody>
        </p:sp>
        <p:sp>
          <p:nvSpPr>
            <p:cNvPr id="1824" name="Google Shape;1824;p195"/>
            <p:cNvSpPr txBox="1"/>
            <p:nvPr/>
          </p:nvSpPr>
          <p:spPr>
            <a:xfrm>
              <a:off x="5982792" y="8288054"/>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1B1B1A"/>
                </a:buClr>
                <a:buFont typeface="Lato"/>
                <a:buNone/>
              </a:pPr>
              <a:r>
                <a:rPr b="1" i="1" lang="en-US" sz="4400" u="none" cap="none" strike="noStrike">
                  <a:solidFill>
                    <a:srgbClr val="1B1B1A"/>
                  </a:solidFill>
                  <a:latin typeface="Lato"/>
                  <a:ea typeface="Lato"/>
                  <a:cs typeface="Lato"/>
                  <a:sym typeface="Lato"/>
                </a:rPr>
                <a:t>Net profit per adviser</a:t>
              </a:r>
              <a:endParaRPr/>
            </a:p>
          </p:txBody>
        </p:sp>
      </p:grpSp>
      <p:sp>
        <p:nvSpPr>
          <p:cNvPr id="1825" name="Google Shape;1825;p195"/>
          <p:cNvSpPr txBox="1"/>
          <p:nvPr/>
        </p:nvSpPr>
        <p:spPr>
          <a:xfrm>
            <a:off x="2377857" y="2581683"/>
            <a:ext cx="19621800" cy="6834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0" i="0" lang="en-US" sz="4800" u="none" cap="none" strike="noStrike">
                <a:solidFill>
                  <a:schemeClr val="dk2"/>
                </a:solidFill>
                <a:latin typeface="Lato"/>
                <a:ea typeface="Lato"/>
                <a:cs typeface="Lato"/>
                <a:sym typeface="Lato"/>
              </a:rPr>
              <a:t>Consider the following ratios as a group:</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9" name="Shape 1829"/>
        <p:cNvGrpSpPr/>
        <p:nvPr/>
      </p:nvGrpSpPr>
      <p:grpSpPr>
        <a:xfrm>
          <a:off x="0" y="0"/>
          <a:ext cx="0" cy="0"/>
          <a:chOff x="0" y="0"/>
          <a:chExt cx="0" cy="0"/>
        </a:xfrm>
      </p:grpSpPr>
      <p:pic>
        <p:nvPicPr>
          <p:cNvPr id="1830" name="Google Shape;1830;p196"/>
          <p:cNvPicPr preferRelativeResize="0"/>
          <p:nvPr/>
        </p:nvPicPr>
        <p:blipFill rotWithShape="1">
          <a:blip r:embed="rId3">
            <a:alphaModFix/>
          </a:blip>
          <a:srcRect b="15839" l="0" r="0" t="0"/>
          <a:stretch/>
        </p:blipFill>
        <p:spPr>
          <a:xfrm>
            <a:off x="0" y="0"/>
            <a:ext cx="24377700" cy="13716000"/>
          </a:xfrm>
          <a:prstGeom prst="rect">
            <a:avLst/>
          </a:prstGeom>
          <a:noFill/>
          <a:ln>
            <a:noFill/>
          </a:ln>
        </p:spPr>
      </p:pic>
      <p:sp>
        <p:nvSpPr>
          <p:cNvPr id="1831" name="Google Shape;1831;p196"/>
          <p:cNvSpPr/>
          <p:nvPr/>
        </p:nvSpPr>
        <p:spPr>
          <a:xfrm>
            <a:off x="0" y="0"/>
            <a:ext cx="24377700" cy="13716000"/>
          </a:xfrm>
          <a:prstGeom prst="rect">
            <a:avLst/>
          </a:prstGeom>
          <a:solidFill>
            <a:schemeClr val="lt1">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832" name="Google Shape;1832;p196"/>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33" name="Google Shape;1833;p19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34" name="Google Shape;1834;p19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35" name="Google Shape;1835;p196"/>
          <p:cNvSpPr txBox="1"/>
          <p:nvPr/>
        </p:nvSpPr>
        <p:spPr>
          <a:xfrm>
            <a:off x="4062303" y="5442580"/>
            <a:ext cx="16253100" cy="47214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Decent annual production for an adviser is around </a:t>
            </a:r>
            <a:r>
              <a:rPr b="1" i="0" lang="en-US" sz="8000" u="none" cap="none" strike="noStrike">
                <a:solidFill>
                  <a:srgbClr val="CF2A2B"/>
                </a:solidFill>
                <a:latin typeface="Lato"/>
                <a:ea typeface="Lato"/>
                <a:cs typeface="Lato"/>
                <a:sym typeface="Lato"/>
              </a:rPr>
              <a:t>£200,000.</a:t>
            </a:r>
            <a:endParaRPr/>
          </a:p>
          <a:p>
            <a:pPr indent="0" lvl="0" marL="0" marR="0" rtl="0" algn="ctr">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 </a:t>
            </a:r>
            <a:endParaRPr/>
          </a:p>
          <a:p>
            <a:pPr indent="0" lvl="0" marL="0" marR="0" rtl="0" algn="ctr">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Very good is more like </a:t>
            </a:r>
            <a:endParaRPr/>
          </a:p>
          <a:p>
            <a:pPr indent="0" lvl="0" marL="0" marR="0" rtl="0" algn="ctr">
              <a:lnSpc>
                <a:spcPct val="80000"/>
              </a:lnSpc>
              <a:spcBef>
                <a:spcPts val="0"/>
              </a:spcBef>
              <a:spcAft>
                <a:spcPts val="0"/>
              </a:spcAft>
              <a:buClr>
                <a:srgbClr val="CF2A2B"/>
              </a:buClr>
              <a:buFont typeface="Lato"/>
              <a:buNone/>
            </a:pPr>
            <a:r>
              <a:rPr b="1" i="0" lang="en-US" sz="8000" u="none" cap="none" strike="noStrike">
                <a:solidFill>
                  <a:srgbClr val="CF2A2B"/>
                </a:solidFill>
                <a:latin typeface="Lato"/>
                <a:ea typeface="Lato"/>
                <a:cs typeface="Lato"/>
                <a:sym typeface="Lato"/>
              </a:rPr>
              <a:t>£300,000 - £400,000.</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9" name="Shape 1839"/>
        <p:cNvGrpSpPr/>
        <p:nvPr/>
      </p:nvGrpSpPr>
      <p:grpSpPr>
        <a:xfrm>
          <a:off x="0" y="0"/>
          <a:ext cx="0" cy="0"/>
          <a:chOff x="0" y="0"/>
          <a:chExt cx="0" cy="0"/>
        </a:xfrm>
      </p:grpSpPr>
      <p:pic>
        <p:nvPicPr>
          <p:cNvPr id="1840" name="Google Shape;1840;p197"/>
          <p:cNvPicPr preferRelativeResize="0"/>
          <p:nvPr/>
        </p:nvPicPr>
        <p:blipFill rotWithShape="1">
          <a:blip r:embed="rId3">
            <a:alphaModFix/>
          </a:blip>
          <a:srcRect b="15839" l="0" r="0" t="0"/>
          <a:stretch/>
        </p:blipFill>
        <p:spPr>
          <a:xfrm>
            <a:off x="0" y="0"/>
            <a:ext cx="24377700" cy="13716000"/>
          </a:xfrm>
          <a:prstGeom prst="rect">
            <a:avLst/>
          </a:prstGeom>
          <a:noFill/>
          <a:ln>
            <a:noFill/>
          </a:ln>
        </p:spPr>
      </p:pic>
      <p:sp>
        <p:nvSpPr>
          <p:cNvPr id="1841" name="Google Shape;1841;p197"/>
          <p:cNvSpPr/>
          <p:nvPr/>
        </p:nvSpPr>
        <p:spPr>
          <a:xfrm>
            <a:off x="0" y="0"/>
            <a:ext cx="24377700" cy="13716000"/>
          </a:xfrm>
          <a:prstGeom prst="rect">
            <a:avLst/>
          </a:prstGeom>
          <a:solidFill>
            <a:schemeClr val="lt1">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842" name="Google Shape;1842;p197"/>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43" name="Google Shape;1843;p19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44" name="Google Shape;1844;p19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45" name="Google Shape;1845;p197"/>
          <p:cNvSpPr txBox="1"/>
          <p:nvPr/>
        </p:nvSpPr>
        <p:spPr>
          <a:xfrm>
            <a:off x="4062303" y="5442580"/>
            <a:ext cx="16253100" cy="1865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0" i="0" lang="en-US" sz="7200" u="none" cap="none" strike="noStrike">
                <a:solidFill>
                  <a:schemeClr val="dk2"/>
                </a:solidFill>
                <a:latin typeface="Lato"/>
                <a:ea typeface="Lato"/>
                <a:cs typeface="Lato"/>
                <a:sym typeface="Lato"/>
              </a:rPr>
              <a:t>Exceptional is </a:t>
            </a:r>
            <a:endParaRPr/>
          </a:p>
          <a:p>
            <a:pPr indent="0" lvl="0" marL="0" marR="0" rtl="0" algn="ctr">
              <a:lnSpc>
                <a:spcPct val="80000"/>
              </a:lnSpc>
              <a:spcBef>
                <a:spcPts val="0"/>
              </a:spcBef>
              <a:spcAft>
                <a:spcPts val="0"/>
              </a:spcAft>
              <a:buClr>
                <a:srgbClr val="CF2A2B"/>
              </a:buClr>
              <a:buFont typeface="Lato"/>
              <a:buNone/>
            </a:pPr>
            <a:r>
              <a:rPr b="1" i="0" lang="en-US" sz="7200" u="none" cap="none" strike="noStrike">
                <a:solidFill>
                  <a:srgbClr val="CF2A2B"/>
                </a:solidFill>
                <a:latin typeface="Lato"/>
                <a:ea typeface="Lato"/>
                <a:cs typeface="Lato"/>
                <a:sym typeface="Lato"/>
              </a:rPr>
              <a:t>£500,000 - £600,000.</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9" name="Shape 1849"/>
        <p:cNvGrpSpPr/>
        <p:nvPr/>
      </p:nvGrpSpPr>
      <p:grpSpPr>
        <a:xfrm>
          <a:off x="0" y="0"/>
          <a:ext cx="0" cy="0"/>
          <a:chOff x="0" y="0"/>
          <a:chExt cx="0" cy="0"/>
        </a:xfrm>
      </p:grpSpPr>
      <p:pic>
        <p:nvPicPr>
          <p:cNvPr id="1850" name="Google Shape;1850;p198"/>
          <p:cNvPicPr preferRelativeResize="0"/>
          <p:nvPr/>
        </p:nvPicPr>
        <p:blipFill rotWithShape="1">
          <a:blip r:embed="rId3">
            <a:alphaModFix/>
          </a:blip>
          <a:srcRect b="0" l="0" r="14857" t="0"/>
          <a:stretch/>
        </p:blipFill>
        <p:spPr>
          <a:xfrm>
            <a:off x="4572001" y="-1"/>
            <a:ext cx="19908600" cy="13716000"/>
          </a:xfrm>
          <a:prstGeom prst="rect">
            <a:avLst/>
          </a:prstGeom>
          <a:noFill/>
          <a:ln>
            <a:noFill/>
          </a:ln>
        </p:spPr>
      </p:pic>
      <p:sp>
        <p:nvSpPr>
          <p:cNvPr id="1851" name="Google Shape;1851;p198"/>
          <p:cNvSpPr/>
          <p:nvPr/>
        </p:nvSpPr>
        <p:spPr>
          <a:xfrm>
            <a:off x="4572001" y="-1"/>
            <a:ext cx="12488700"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852" name="Google Shape;1852;p198"/>
          <p:cNvSpPr txBox="1"/>
          <p:nvPr/>
        </p:nvSpPr>
        <p:spPr>
          <a:xfrm>
            <a:off x="2062052" y="1560846"/>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53" name="Google Shape;1853;p19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54" name="Google Shape;1854;p19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55" name="Google Shape;1855;p198"/>
          <p:cNvSpPr txBox="1"/>
          <p:nvPr/>
        </p:nvSpPr>
        <p:spPr>
          <a:xfrm>
            <a:off x="2062052" y="4854373"/>
            <a:ext cx="162531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Does this change </a:t>
            </a:r>
            <a:endParaRPr/>
          </a:p>
          <a:p>
            <a:pPr indent="0" lvl="0" marL="0" marR="0" rtl="0" algn="l">
              <a:lnSpc>
                <a:spcPct val="80000"/>
              </a:lnSpc>
              <a:spcBef>
                <a:spcPts val="0"/>
              </a:spcBef>
              <a:spcAft>
                <a:spcPts val="0"/>
              </a:spcAft>
              <a:buClr>
                <a:srgbClr val="CF2A2B"/>
              </a:buClr>
              <a:buFont typeface="Lato"/>
              <a:buNone/>
            </a:pPr>
            <a:r>
              <a:rPr b="1" i="0" lang="en-US" sz="9600" u="none" cap="none" strike="noStrike">
                <a:solidFill>
                  <a:srgbClr val="CF2A2B"/>
                </a:solidFill>
                <a:latin typeface="Lato"/>
                <a:ea typeface="Lato"/>
                <a:cs typeface="Lato"/>
                <a:sym typeface="Lato"/>
              </a:rPr>
              <a:t>your thinking in any way about your future business?</a:t>
            </a:r>
            <a:endParaRPr/>
          </a:p>
          <a:p>
            <a:pPr indent="0" lvl="0" marL="0" marR="0" rtl="0" algn="l">
              <a:lnSpc>
                <a:spcPct val="80000"/>
              </a:lnSpc>
              <a:spcBef>
                <a:spcPts val="0"/>
              </a:spcBef>
              <a:spcAft>
                <a:spcPts val="0"/>
              </a:spcAft>
              <a:buClr>
                <a:schemeClr val="dk2"/>
              </a:buClr>
              <a:buFont typeface="Lato"/>
              <a:buNone/>
            </a:pPr>
            <a:r>
              <a:rPr b="0" i="0" lang="en-US" sz="5400" u="none" cap="none" strike="noStrike">
                <a:solidFill>
                  <a:schemeClr val="dk2"/>
                </a:solidFill>
                <a:latin typeface="Lato"/>
                <a:ea typeface="Lato"/>
                <a:cs typeface="Lato"/>
                <a:sym typeface="Lato"/>
              </a:rPr>
              <a:t>(e.g. number of advisers, personal productivity)</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9" name="Shape 1859"/>
        <p:cNvGrpSpPr/>
        <p:nvPr/>
      </p:nvGrpSpPr>
      <p:grpSpPr>
        <a:xfrm>
          <a:off x="0" y="0"/>
          <a:ext cx="0" cy="0"/>
          <a:chOff x="0" y="0"/>
          <a:chExt cx="0" cy="0"/>
        </a:xfrm>
      </p:grpSpPr>
      <p:sp>
        <p:nvSpPr>
          <p:cNvPr id="1860" name="Google Shape;1860;p199"/>
          <p:cNvSpPr/>
          <p:nvPr/>
        </p:nvSpPr>
        <p:spPr>
          <a:xfrm flipH="1">
            <a:off x="7001666" y="3045834"/>
            <a:ext cx="108324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61" name="Google Shape;1861;p199"/>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62" name="Google Shape;1862;p199"/>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63" name="Google Shape;1863;p19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864" name="Google Shape;1864;p19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65" name="Google Shape;1865;p199"/>
          <p:cNvSpPr txBox="1"/>
          <p:nvPr/>
        </p:nvSpPr>
        <p:spPr>
          <a:xfrm>
            <a:off x="1675964" y="4664839"/>
            <a:ext cx="20184000" cy="63078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Typing up file notes</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Completing fact finders</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Attending non-selling meetings </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Handling paperwork</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Writing reports or letters to clients</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Reading emails</a:t>
            </a:r>
            <a:endParaRPr/>
          </a:p>
          <a:p>
            <a:pPr indent="-914400" lvl="0" marL="914400" marR="0" rtl="0" algn="l">
              <a:lnSpc>
                <a:spcPct val="100000"/>
              </a:lnSpc>
              <a:spcBef>
                <a:spcPts val="1200"/>
              </a:spcBef>
              <a:spcAft>
                <a:spcPts val="0"/>
              </a:spcAft>
              <a:buClr>
                <a:schemeClr val="dk1"/>
              </a:buClr>
              <a:buFont typeface="Lato"/>
              <a:buNone/>
            </a:pPr>
            <a:r>
              <a:t/>
            </a:r>
            <a:endParaRPr b="0" i="1" sz="4400" u="none" cap="none" strike="noStrike">
              <a:solidFill>
                <a:srgbClr val="282927"/>
              </a:solidFill>
              <a:latin typeface="Lato"/>
              <a:ea typeface="Lato"/>
              <a:cs typeface="Lato"/>
              <a:sym typeface="Lato"/>
            </a:endParaRPr>
          </a:p>
          <a:p>
            <a:pPr indent="0" lvl="0" marL="0" marR="0" rtl="0" algn="l">
              <a:lnSpc>
                <a:spcPct val="100000"/>
              </a:lnSpc>
              <a:spcBef>
                <a:spcPts val="1200"/>
              </a:spcBef>
              <a:spcAft>
                <a:spcPts val="0"/>
              </a:spcAft>
              <a:buClr>
                <a:srgbClr val="CF2A2B"/>
              </a:buClr>
              <a:buFont typeface="Lato"/>
              <a:buNone/>
            </a:pPr>
            <a:r>
              <a:rPr b="0" i="1" lang="en-US" sz="4400" u="none" cap="none" strike="noStrike">
                <a:solidFill>
                  <a:srgbClr val="CF2A2B"/>
                </a:solidFill>
                <a:latin typeface="Lato"/>
                <a:ea typeface="Lato"/>
                <a:cs typeface="Lato"/>
                <a:sym typeface="Lato"/>
              </a:rPr>
              <a:t>These things make them expensive back office staff</a:t>
            </a:r>
            <a:endParaRPr/>
          </a:p>
        </p:txBody>
      </p:sp>
      <p:sp>
        <p:nvSpPr>
          <p:cNvPr id="1866" name="Google Shape;1866;p199"/>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867" name="Google Shape;1867;p199"/>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1. Advisers doing too many things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pic>
        <p:nvPicPr>
          <p:cNvPr id="466" name="Google Shape;466;p92"/>
          <p:cNvPicPr preferRelativeResize="0"/>
          <p:nvPr/>
        </p:nvPicPr>
        <p:blipFill rotWithShape="1">
          <a:blip r:embed="rId3">
            <a:alphaModFix/>
          </a:blip>
          <a:srcRect b="0" l="14228" r="8298" t="0"/>
          <a:stretch/>
        </p:blipFill>
        <p:spPr>
          <a:xfrm>
            <a:off x="4187698" y="0"/>
            <a:ext cx="20189953" cy="13716000"/>
          </a:xfrm>
          <a:prstGeom prst="rect">
            <a:avLst/>
          </a:prstGeom>
          <a:noFill/>
          <a:ln>
            <a:noFill/>
          </a:ln>
        </p:spPr>
      </p:pic>
      <p:sp>
        <p:nvSpPr>
          <p:cNvPr id="467" name="Google Shape;467;p92"/>
          <p:cNvSpPr/>
          <p:nvPr/>
        </p:nvSpPr>
        <p:spPr>
          <a:xfrm>
            <a:off x="3803650" y="-17066"/>
            <a:ext cx="19860085"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468" name="Google Shape;468;p92"/>
          <p:cNvSpPr/>
          <p:nvPr/>
        </p:nvSpPr>
        <p:spPr>
          <a:xfrm>
            <a:off x="3123899" y="-8533"/>
            <a:ext cx="19860085"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469" name="Google Shape;469;p92"/>
          <p:cNvSpPr txBox="1"/>
          <p:nvPr/>
        </p:nvSpPr>
        <p:spPr>
          <a:xfrm>
            <a:off x="3123899" y="4471724"/>
            <a:ext cx="11011201" cy="26388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When did you last look at this?</a:t>
            </a:r>
            <a:endParaRPr b="0" i="0" sz="1400" u="none" cap="none" strike="noStrike">
              <a:solidFill>
                <a:srgbClr val="000000"/>
              </a:solidFill>
              <a:latin typeface="Arial"/>
              <a:ea typeface="Arial"/>
              <a:cs typeface="Arial"/>
              <a:sym typeface="Arial"/>
            </a:endParaRPr>
          </a:p>
        </p:txBody>
      </p:sp>
      <p:cxnSp>
        <p:nvCxnSpPr>
          <p:cNvPr id="470" name="Google Shape;470;p9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471" name="Google Shape;471;p9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
        <p:nvSpPr>
          <p:cNvPr id="472" name="Google Shape;472;p92"/>
          <p:cNvSpPr/>
          <p:nvPr/>
        </p:nvSpPr>
        <p:spPr>
          <a:xfrm>
            <a:off x="3123899" y="7110524"/>
            <a:ext cx="4706738" cy="1175706"/>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1B1B1A"/>
                </a:solidFill>
                <a:latin typeface="Lato"/>
                <a:ea typeface="Lato"/>
                <a:cs typeface="Lato"/>
                <a:sym typeface="Lato"/>
              </a:rPr>
              <a:t>(For real)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1" name="Shape 1871"/>
        <p:cNvGrpSpPr/>
        <p:nvPr/>
      </p:nvGrpSpPr>
      <p:grpSpPr>
        <a:xfrm>
          <a:off x="0" y="0"/>
          <a:ext cx="0" cy="0"/>
          <a:chOff x="0" y="0"/>
          <a:chExt cx="0" cy="0"/>
        </a:xfrm>
      </p:grpSpPr>
      <p:sp>
        <p:nvSpPr>
          <p:cNvPr id="1872" name="Google Shape;1872;p200"/>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73" name="Google Shape;1873;p20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874" name="Google Shape;1874;p20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75" name="Google Shape;1875;p200"/>
          <p:cNvSpPr txBox="1"/>
          <p:nvPr/>
        </p:nvSpPr>
        <p:spPr>
          <a:xfrm>
            <a:off x="1675965" y="4560073"/>
            <a:ext cx="20184000" cy="630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0" i="1" lang="en-US" sz="4400" u="none" cap="none" strike="noStrike">
                <a:solidFill>
                  <a:srgbClr val="282927"/>
                </a:solidFill>
                <a:latin typeface="Lato"/>
                <a:ea typeface="Lato"/>
                <a:cs typeface="Lato"/>
                <a:sym typeface="Lato"/>
              </a:rPr>
              <a:t>7.     Is there enough support in place?</a:t>
            </a:r>
            <a:endParaRPr/>
          </a:p>
          <a:p>
            <a:pPr indent="0" lvl="0" marL="0" marR="0" rtl="0" algn="l">
              <a:lnSpc>
                <a:spcPct val="100000"/>
              </a:lnSpc>
              <a:spcBef>
                <a:spcPts val="1200"/>
              </a:spcBef>
              <a:spcAft>
                <a:spcPts val="0"/>
              </a:spcAft>
              <a:buClr>
                <a:srgbClr val="282927"/>
              </a:buClr>
              <a:buFont typeface="Lato"/>
              <a:buNone/>
            </a:pPr>
            <a:r>
              <a:rPr b="0" i="1" lang="en-US" sz="4400" u="none" cap="none" strike="noStrike">
                <a:solidFill>
                  <a:srgbClr val="282927"/>
                </a:solidFill>
                <a:latin typeface="Lato"/>
                <a:ea typeface="Lato"/>
                <a:cs typeface="Lato"/>
                <a:sym typeface="Lato"/>
              </a:rPr>
              <a:t>8.     Are you making effective use of paraplanners?</a:t>
            </a:r>
            <a:endParaRPr/>
          </a:p>
        </p:txBody>
      </p:sp>
      <p:sp>
        <p:nvSpPr>
          <p:cNvPr id="1876" name="Google Shape;1876;p200"/>
          <p:cNvSpPr/>
          <p:nvPr/>
        </p:nvSpPr>
        <p:spPr>
          <a:xfrm flipH="1">
            <a:off x="7001666" y="3045834"/>
            <a:ext cx="108324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77" name="Google Shape;1877;p200"/>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78" name="Google Shape;1878;p200"/>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879" name="Google Shape;1879;p200"/>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1. Advisers doing too many things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3" name="Shape 1883"/>
        <p:cNvGrpSpPr/>
        <p:nvPr/>
      </p:nvGrpSpPr>
      <p:grpSpPr>
        <a:xfrm>
          <a:off x="0" y="0"/>
          <a:ext cx="0" cy="0"/>
          <a:chOff x="0" y="0"/>
          <a:chExt cx="0" cy="0"/>
        </a:xfrm>
      </p:grpSpPr>
      <p:sp>
        <p:nvSpPr>
          <p:cNvPr id="1884" name="Google Shape;1884;p201"/>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85" name="Google Shape;1885;p201"/>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886" name="Google Shape;1886;p20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87" name="Google Shape;1887;p201"/>
          <p:cNvSpPr txBox="1"/>
          <p:nvPr/>
        </p:nvSpPr>
        <p:spPr>
          <a:xfrm>
            <a:off x="1675965" y="4560071"/>
            <a:ext cx="20184000" cy="70491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Reading emails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HR issues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Premises issues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Technology issues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Telephony issues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Administration issues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Partnership issues</a:t>
            </a:r>
            <a:endParaRPr/>
          </a:p>
          <a:p>
            <a:pPr indent="-914400" lvl="0" marL="914400" marR="0" rtl="0" algn="l">
              <a:lnSpc>
                <a:spcPct val="100000"/>
              </a:lnSpc>
              <a:spcBef>
                <a:spcPts val="6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etc</a:t>
            </a:r>
            <a:endParaRPr/>
          </a:p>
          <a:p>
            <a:pPr indent="0" lvl="0" marL="0" marR="0" rtl="0" algn="l">
              <a:lnSpc>
                <a:spcPct val="100000"/>
              </a:lnSpc>
              <a:spcBef>
                <a:spcPts val="600"/>
              </a:spcBef>
              <a:spcAft>
                <a:spcPts val="0"/>
              </a:spcAft>
              <a:buClr>
                <a:srgbClr val="CF2A2B"/>
              </a:buClr>
              <a:buFont typeface="Lato"/>
              <a:buNone/>
            </a:pPr>
            <a:r>
              <a:rPr b="0" i="1" lang="en-US" sz="4400" u="none" cap="none" strike="noStrike">
                <a:solidFill>
                  <a:srgbClr val="CF2A2B"/>
                </a:solidFill>
                <a:latin typeface="Lato"/>
                <a:ea typeface="Lato"/>
                <a:cs typeface="Lato"/>
                <a:sym typeface="Lato"/>
              </a:rPr>
              <a:t>These things make them ineffective managers and salespeople</a:t>
            </a:r>
            <a:endParaRPr/>
          </a:p>
        </p:txBody>
      </p:sp>
      <p:sp>
        <p:nvSpPr>
          <p:cNvPr id="1888" name="Google Shape;1888;p201"/>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89" name="Google Shape;1889;p201"/>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890" name="Google Shape;1890;p201"/>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891" name="Google Shape;1891;p201"/>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2. Owners involved in ‘management stuff’</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5" name="Shape 1895"/>
        <p:cNvGrpSpPr/>
        <p:nvPr/>
      </p:nvGrpSpPr>
      <p:grpSpPr>
        <a:xfrm>
          <a:off x="0" y="0"/>
          <a:ext cx="0" cy="0"/>
          <a:chOff x="0" y="0"/>
          <a:chExt cx="0" cy="0"/>
        </a:xfrm>
      </p:grpSpPr>
      <p:sp>
        <p:nvSpPr>
          <p:cNvPr id="1896" name="Google Shape;1896;p202"/>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897" name="Google Shape;1897;p20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898" name="Google Shape;1898;p20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899" name="Google Shape;1899;p202"/>
          <p:cNvSpPr txBox="1"/>
          <p:nvPr/>
        </p:nvSpPr>
        <p:spPr>
          <a:xfrm>
            <a:off x="1675965" y="4560071"/>
            <a:ext cx="20184000" cy="704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0" i="1" lang="en-US" sz="4400" u="none" cap="none" strike="noStrike">
                <a:solidFill>
                  <a:srgbClr val="282927"/>
                </a:solidFill>
                <a:latin typeface="Lato"/>
                <a:ea typeface="Lato"/>
                <a:cs typeface="Lato"/>
                <a:sym typeface="Lato"/>
              </a:rPr>
              <a:t>9.     Should you have an operations manager to handle a lot of this ‘management stuff’?</a:t>
            </a:r>
            <a:endParaRPr/>
          </a:p>
          <a:p>
            <a:pPr indent="0" lvl="0" marL="0" marR="0" rtl="0" algn="l">
              <a:lnSpc>
                <a:spcPct val="100000"/>
              </a:lnSpc>
              <a:spcBef>
                <a:spcPts val="1800"/>
              </a:spcBef>
              <a:spcAft>
                <a:spcPts val="0"/>
              </a:spcAft>
              <a:buClr>
                <a:srgbClr val="282927"/>
              </a:buClr>
              <a:buFont typeface="Lato"/>
              <a:buNone/>
            </a:pPr>
            <a:r>
              <a:rPr b="0" i="1" lang="en-US" sz="4400" u="none" cap="none" strike="noStrike">
                <a:solidFill>
                  <a:srgbClr val="282927"/>
                </a:solidFill>
                <a:latin typeface="Lato"/>
                <a:ea typeface="Lato"/>
                <a:cs typeface="Lato"/>
                <a:sym typeface="Lato"/>
              </a:rPr>
              <a:t>10.  How much more productive might you be as the business owner with this support in place?</a:t>
            </a:r>
            <a:endParaRPr/>
          </a:p>
        </p:txBody>
      </p:sp>
      <p:sp>
        <p:nvSpPr>
          <p:cNvPr id="1900" name="Google Shape;1900;p202"/>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01" name="Google Shape;1901;p202"/>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02" name="Google Shape;1902;p202"/>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903" name="Google Shape;1903;p202"/>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2. Owners involved in ‘management stuff’</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7" name="Shape 1907"/>
        <p:cNvGrpSpPr/>
        <p:nvPr/>
      </p:nvGrpSpPr>
      <p:grpSpPr>
        <a:xfrm>
          <a:off x="0" y="0"/>
          <a:ext cx="0" cy="0"/>
          <a:chOff x="0" y="0"/>
          <a:chExt cx="0" cy="0"/>
        </a:xfrm>
      </p:grpSpPr>
      <p:sp>
        <p:nvSpPr>
          <p:cNvPr id="1908" name="Google Shape;1908;p203"/>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09" name="Google Shape;1909;p203"/>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910" name="Google Shape;1910;p20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11" name="Google Shape;1911;p203"/>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A marketing issue</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What is your website like?</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Do you produce a weekly blog?</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What is your social media strategy?</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Are all of these things tied up nicely together to give you leverage on your efforts?</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Do you know who you are marketing to? (segmentation)</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And what your target markets top 5 issues are?</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Does your proposition and your marketing material continually speak to the clients’ top 5 issues?</a:t>
            </a:r>
            <a:endParaRPr/>
          </a:p>
        </p:txBody>
      </p:sp>
      <p:sp>
        <p:nvSpPr>
          <p:cNvPr id="1912" name="Google Shape;1912;p203"/>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13" name="Google Shape;1913;p203"/>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14" name="Google Shape;1914;p203"/>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915" name="Google Shape;1915;p203"/>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3. Not enough lead flow</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9" name="Shape 1919"/>
        <p:cNvGrpSpPr/>
        <p:nvPr/>
      </p:nvGrpSpPr>
      <p:grpSpPr>
        <a:xfrm>
          <a:off x="0" y="0"/>
          <a:ext cx="0" cy="0"/>
          <a:chOff x="0" y="0"/>
          <a:chExt cx="0" cy="0"/>
        </a:xfrm>
      </p:grpSpPr>
      <p:sp>
        <p:nvSpPr>
          <p:cNvPr id="1920" name="Google Shape;1920;p204"/>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21" name="Google Shape;1921;p204"/>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922" name="Google Shape;1922;p20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23" name="Google Shape;1923;p204"/>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Is your pricing strategy correct?</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Are you charging 1% pa (or some other premium price) for ongoing service?</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Are you worth it?</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Can you demonstrate it in cash?</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Do you just manage money for clients or do you engage with their lifestyle goals?</a:t>
            </a:r>
            <a:endParaRPr/>
          </a:p>
          <a:p>
            <a:pPr indent="-914400" lvl="0" marL="914400" marR="0" rtl="0" algn="l">
              <a:lnSpc>
                <a:spcPct val="100000"/>
              </a:lnSpc>
              <a:spcBef>
                <a:spcPts val="6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Is cashflow modelling and good client questioning at the core of your proposition?</a:t>
            </a:r>
            <a:endParaRPr/>
          </a:p>
        </p:txBody>
      </p:sp>
      <p:sp>
        <p:nvSpPr>
          <p:cNvPr id="1924" name="Google Shape;1924;p204"/>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25" name="Google Shape;1925;p204"/>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26" name="Google Shape;1926;p204"/>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927" name="Google Shape;1927;p204"/>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4. Your pricing</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Google Shape;1932;p205"/>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33" name="Google Shape;1933;p205"/>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934" name="Google Shape;1934;p20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35" name="Google Shape;1935;p205"/>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7.     Do you charge an up-front planning fee?</a:t>
            </a:r>
            <a:endParaRPr/>
          </a:p>
          <a:p>
            <a:pPr indent="0" lvl="0" marL="0" marR="0" rtl="0" algn="l">
              <a:lnSpc>
                <a:spcPct val="100000"/>
              </a:lnSpc>
              <a:spcBef>
                <a:spcPts val="6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8.     If not, why not?</a:t>
            </a:r>
            <a:endParaRPr/>
          </a:p>
          <a:p>
            <a:pPr indent="0" lvl="0" marL="0" marR="0" rtl="0" algn="l">
              <a:lnSpc>
                <a:spcPct val="100000"/>
              </a:lnSpc>
              <a:spcBef>
                <a:spcPts val="6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9.     Is it an adviser skills issue?</a:t>
            </a:r>
            <a:endParaRPr/>
          </a:p>
          <a:p>
            <a:pPr indent="0" lvl="0" marL="0" marR="0" rtl="0" algn="l">
              <a:lnSpc>
                <a:spcPct val="100000"/>
              </a:lnSpc>
              <a:spcBef>
                <a:spcPts val="6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10.  What are you charging for implementation?</a:t>
            </a:r>
            <a:endParaRPr/>
          </a:p>
          <a:p>
            <a:pPr indent="0" lvl="0" marL="0" marR="0" rtl="0" algn="l">
              <a:lnSpc>
                <a:spcPct val="100000"/>
              </a:lnSpc>
              <a:spcBef>
                <a:spcPts val="6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11.  Is it too high or too low?</a:t>
            </a:r>
            <a:endParaRPr/>
          </a:p>
          <a:p>
            <a:pPr indent="0" lvl="0" marL="0" marR="0" rtl="0" algn="l">
              <a:lnSpc>
                <a:spcPct val="100000"/>
              </a:lnSpc>
              <a:spcBef>
                <a:spcPts val="6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12.  Do you have too many clients?</a:t>
            </a:r>
            <a:endParaRPr/>
          </a:p>
          <a:p>
            <a:pPr indent="0" lvl="0" marL="0" marR="0" rtl="0" algn="l">
              <a:lnSpc>
                <a:spcPct val="100000"/>
              </a:lnSpc>
              <a:spcBef>
                <a:spcPts val="6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13.  Have you retained too many low level clients?</a:t>
            </a:r>
            <a:endParaRPr/>
          </a:p>
        </p:txBody>
      </p:sp>
      <p:sp>
        <p:nvSpPr>
          <p:cNvPr id="1936" name="Google Shape;1936;p205"/>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37" name="Google Shape;1937;p205"/>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38" name="Google Shape;1938;p205"/>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939" name="Google Shape;1939;p205"/>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4. Your pricing</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3" name="Shape 1943"/>
        <p:cNvGrpSpPr/>
        <p:nvPr/>
      </p:nvGrpSpPr>
      <p:grpSpPr>
        <a:xfrm>
          <a:off x="0" y="0"/>
          <a:ext cx="0" cy="0"/>
          <a:chOff x="0" y="0"/>
          <a:chExt cx="0" cy="0"/>
        </a:xfrm>
      </p:grpSpPr>
      <p:pic>
        <p:nvPicPr>
          <p:cNvPr id="1944" name="Google Shape;1944;p206"/>
          <p:cNvPicPr preferRelativeResize="0"/>
          <p:nvPr/>
        </p:nvPicPr>
        <p:blipFill rotWithShape="1">
          <a:blip r:embed="rId3">
            <a:alphaModFix/>
          </a:blip>
          <a:srcRect b="0" l="0" r="7045" t="0"/>
          <a:stretch/>
        </p:blipFill>
        <p:spPr>
          <a:xfrm>
            <a:off x="2024181" y="-35766"/>
            <a:ext cx="22353600" cy="13751700"/>
          </a:xfrm>
          <a:prstGeom prst="rect">
            <a:avLst/>
          </a:prstGeom>
          <a:noFill/>
          <a:ln>
            <a:noFill/>
          </a:ln>
        </p:spPr>
      </p:pic>
      <p:sp>
        <p:nvSpPr>
          <p:cNvPr id="1945" name="Google Shape;1945;p206"/>
          <p:cNvSpPr/>
          <p:nvPr/>
        </p:nvSpPr>
        <p:spPr>
          <a:xfrm>
            <a:off x="1986230" y="0"/>
            <a:ext cx="21245100"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946" name="Google Shape;1946;p206"/>
          <p:cNvSpPr txBox="1"/>
          <p:nvPr/>
        </p:nvSpPr>
        <p:spPr>
          <a:xfrm>
            <a:off x="2062052" y="1560846"/>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47" name="Google Shape;1947;p20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948" name="Google Shape;1948;p20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49" name="Google Shape;1949;p206"/>
          <p:cNvSpPr txBox="1"/>
          <p:nvPr/>
        </p:nvSpPr>
        <p:spPr>
          <a:xfrm>
            <a:off x="1986230" y="5645435"/>
            <a:ext cx="16253100" cy="20622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F2A2B"/>
              </a:buClr>
              <a:buFont typeface="Lato"/>
              <a:buNone/>
            </a:pPr>
            <a:r>
              <a:rPr b="1" i="0" lang="en-US" sz="8800" u="none" cap="none" strike="noStrike">
                <a:solidFill>
                  <a:srgbClr val="CF2A2B"/>
                </a:solidFill>
                <a:latin typeface="Lato"/>
                <a:ea typeface="Lato"/>
                <a:cs typeface="Lato"/>
                <a:sym typeface="Lato"/>
              </a:rPr>
              <a:t>If you doubled your prices </a:t>
            </a:r>
            <a:endParaRPr/>
          </a:p>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would half your clients leave?</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3" name="Shape 1953"/>
        <p:cNvGrpSpPr/>
        <p:nvPr/>
      </p:nvGrpSpPr>
      <p:grpSpPr>
        <a:xfrm>
          <a:off x="0" y="0"/>
          <a:ext cx="0" cy="0"/>
          <a:chOff x="0" y="0"/>
          <a:chExt cx="0" cy="0"/>
        </a:xfrm>
      </p:grpSpPr>
      <p:pic>
        <p:nvPicPr>
          <p:cNvPr id="1954" name="Google Shape;1954;p207"/>
          <p:cNvPicPr preferRelativeResize="0"/>
          <p:nvPr/>
        </p:nvPicPr>
        <p:blipFill rotWithShape="1">
          <a:blip r:embed="rId3">
            <a:alphaModFix/>
          </a:blip>
          <a:srcRect b="15839" l="0" r="0" t="0"/>
          <a:stretch/>
        </p:blipFill>
        <p:spPr>
          <a:xfrm>
            <a:off x="0" y="0"/>
            <a:ext cx="24377700" cy="13716000"/>
          </a:xfrm>
          <a:prstGeom prst="rect">
            <a:avLst/>
          </a:prstGeom>
          <a:noFill/>
          <a:ln>
            <a:noFill/>
          </a:ln>
        </p:spPr>
      </p:pic>
      <p:sp>
        <p:nvSpPr>
          <p:cNvPr id="1955" name="Google Shape;1955;p207"/>
          <p:cNvSpPr/>
          <p:nvPr/>
        </p:nvSpPr>
        <p:spPr>
          <a:xfrm>
            <a:off x="0" y="0"/>
            <a:ext cx="24377700" cy="13716000"/>
          </a:xfrm>
          <a:prstGeom prst="rect">
            <a:avLst/>
          </a:prstGeom>
          <a:solidFill>
            <a:schemeClr val="lt1">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956" name="Google Shape;1956;p207"/>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57" name="Google Shape;1957;p20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958" name="Google Shape;1958;p20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59" name="Google Shape;1959;p207"/>
          <p:cNvSpPr/>
          <p:nvPr/>
        </p:nvSpPr>
        <p:spPr>
          <a:xfrm flipH="1">
            <a:off x="7493867" y="4111203"/>
            <a:ext cx="5118600" cy="5118600"/>
          </a:xfrm>
          <a:prstGeom prst="ellipse">
            <a:avLst/>
          </a:prstGeom>
          <a:solidFill>
            <a:srgbClr val="F38B1F">
              <a:alpha val="7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60" name="Google Shape;1960;p207"/>
          <p:cNvSpPr txBox="1"/>
          <p:nvPr/>
        </p:nvSpPr>
        <p:spPr>
          <a:xfrm>
            <a:off x="8212838" y="6050064"/>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Revenue per adviser</a:t>
            </a:r>
            <a:endParaRPr/>
          </a:p>
        </p:txBody>
      </p:sp>
      <p:sp>
        <p:nvSpPr>
          <p:cNvPr id="1961" name="Google Shape;1961;p207"/>
          <p:cNvSpPr/>
          <p:nvPr/>
        </p:nvSpPr>
        <p:spPr>
          <a:xfrm flipH="1">
            <a:off x="11663420" y="4111201"/>
            <a:ext cx="5118600" cy="5118600"/>
          </a:xfrm>
          <a:prstGeom prst="ellipse">
            <a:avLst/>
          </a:prstGeom>
          <a:solidFill>
            <a:srgbClr val="FF0000">
              <a:alpha val="71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62" name="Google Shape;1962;p207"/>
          <p:cNvSpPr/>
          <p:nvPr/>
        </p:nvSpPr>
        <p:spPr>
          <a:xfrm flipH="1">
            <a:off x="9496570" y="7474427"/>
            <a:ext cx="5118600" cy="5118600"/>
          </a:xfrm>
          <a:prstGeom prst="ellipse">
            <a:avLst/>
          </a:prstGeom>
          <a:solidFill>
            <a:srgbClr val="FFFF00">
              <a:alpha val="784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63" name="Google Shape;1963;p207"/>
          <p:cNvSpPr txBox="1"/>
          <p:nvPr/>
        </p:nvSpPr>
        <p:spPr>
          <a:xfrm>
            <a:off x="13167153" y="6050064"/>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Clients per adviser</a:t>
            </a:r>
            <a:endParaRPr/>
          </a:p>
        </p:txBody>
      </p:sp>
      <p:sp>
        <p:nvSpPr>
          <p:cNvPr id="1964" name="Google Shape;1964;p207"/>
          <p:cNvSpPr txBox="1"/>
          <p:nvPr/>
        </p:nvSpPr>
        <p:spPr>
          <a:xfrm>
            <a:off x="10607921" y="952789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1B1B1A"/>
              </a:buClr>
              <a:buFont typeface="Lato"/>
              <a:buNone/>
            </a:pPr>
            <a:r>
              <a:rPr b="1" i="1" lang="en-US" sz="4400" u="none" cap="none" strike="noStrike">
                <a:solidFill>
                  <a:srgbClr val="1B1B1A"/>
                </a:solidFill>
                <a:latin typeface="Lato"/>
                <a:ea typeface="Lato"/>
                <a:cs typeface="Lato"/>
                <a:sym typeface="Lato"/>
              </a:rPr>
              <a:t>Net profit per adviser</a:t>
            </a:r>
            <a:endParaRPr/>
          </a:p>
        </p:txBody>
      </p:sp>
      <p:sp>
        <p:nvSpPr>
          <p:cNvPr id="1965" name="Google Shape;1965;p207"/>
          <p:cNvSpPr txBox="1"/>
          <p:nvPr/>
        </p:nvSpPr>
        <p:spPr>
          <a:xfrm>
            <a:off x="2377857" y="2581683"/>
            <a:ext cx="19621800" cy="6834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0" i="0" lang="en-US" sz="4800" u="none" cap="none" strike="noStrike">
                <a:solidFill>
                  <a:schemeClr val="dk2"/>
                </a:solidFill>
                <a:latin typeface="Lato"/>
                <a:ea typeface="Lato"/>
                <a:cs typeface="Lato"/>
                <a:sym typeface="Lato"/>
              </a:rPr>
              <a:t>Consider the following ratios as a group:</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9" name="Shape 1969"/>
        <p:cNvGrpSpPr/>
        <p:nvPr/>
      </p:nvGrpSpPr>
      <p:grpSpPr>
        <a:xfrm>
          <a:off x="0" y="0"/>
          <a:ext cx="0" cy="0"/>
          <a:chOff x="0" y="0"/>
          <a:chExt cx="0" cy="0"/>
        </a:xfrm>
      </p:grpSpPr>
      <p:sp>
        <p:nvSpPr>
          <p:cNvPr id="1970" name="Google Shape;1970;p208"/>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71" name="Google Shape;1971;p208"/>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972" name="Google Shape;1972;p20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73" name="Google Shape;1973;p208"/>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Identify the jobs that need doing within the business</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Eliminate any jobs that don't need doing, first &amp; foremost (just get rid of them)</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Decide which staff are best equipped (or not) to do the jobs that need doing</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Write new job descriptions for each staff member so they know what they are expected to do</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Provide training and development for the staff that have the ability to do the role you need done</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Have the difficult conversations with those staff members that can’t do what you need them to do and replace them if necessary with new staff that can</a:t>
            </a:r>
            <a:endParaRPr/>
          </a:p>
        </p:txBody>
      </p:sp>
      <p:sp>
        <p:nvSpPr>
          <p:cNvPr id="1974" name="Google Shape;1974;p208"/>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75" name="Google Shape;1975;p208"/>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76" name="Google Shape;1976;p208"/>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977" name="Google Shape;1977;p208"/>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5. Your team &amp; structure</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1" name="Shape 1981"/>
        <p:cNvGrpSpPr/>
        <p:nvPr/>
      </p:nvGrpSpPr>
      <p:grpSpPr>
        <a:xfrm>
          <a:off x="0" y="0"/>
          <a:ext cx="0" cy="0"/>
          <a:chOff x="0" y="0"/>
          <a:chExt cx="0" cy="0"/>
        </a:xfrm>
      </p:grpSpPr>
      <p:sp>
        <p:nvSpPr>
          <p:cNvPr id="1982" name="Google Shape;1982;p209"/>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83" name="Google Shape;1983;p20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984" name="Google Shape;1984;p20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85" name="Google Shape;1985;p209"/>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7.     Use technology more effectively </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8.     Send your team off for some basic training in the Microsoft programmes (Word, Excel and Power Point)</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9.     Introduce paraplanning to support the advisory team </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10.  Are fact finders filled out 100% at the start of every job and the data loaded into your back office system? </a:t>
            </a:r>
            <a:endParaRPr/>
          </a:p>
        </p:txBody>
      </p:sp>
      <p:sp>
        <p:nvSpPr>
          <p:cNvPr id="1986" name="Google Shape;1986;p209"/>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87" name="Google Shape;1987;p209"/>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988" name="Google Shape;1988;p209"/>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1989" name="Google Shape;1989;p209"/>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5. Your team &amp; structure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pic>
        <p:nvPicPr>
          <p:cNvPr id="478" name="Google Shape;478;p93"/>
          <p:cNvPicPr preferRelativeResize="0"/>
          <p:nvPr/>
        </p:nvPicPr>
        <p:blipFill rotWithShape="1">
          <a:blip r:embed="rId3">
            <a:alphaModFix/>
          </a:blip>
          <a:srcRect b="0" l="0" r="0" t="0"/>
          <a:stretch/>
        </p:blipFill>
        <p:spPr>
          <a:xfrm flipH="1">
            <a:off x="3803650" y="0"/>
            <a:ext cx="20574000" cy="13716000"/>
          </a:xfrm>
          <a:prstGeom prst="rect">
            <a:avLst/>
          </a:prstGeom>
          <a:noFill/>
          <a:ln>
            <a:noFill/>
          </a:ln>
        </p:spPr>
      </p:pic>
      <p:sp>
        <p:nvSpPr>
          <p:cNvPr id="479" name="Google Shape;479;p93"/>
          <p:cNvSpPr/>
          <p:nvPr/>
        </p:nvSpPr>
        <p:spPr>
          <a:xfrm>
            <a:off x="3123899" y="-8533"/>
            <a:ext cx="19860085"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480" name="Google Shape;480;p93"/>
          <p:cNvSpPr txBox="1"/>
          <p:nvPr/>
        </p:nvSpPr>
        <p:spPr>
          <a:xfrm>
            <a:off x="3123899" y="3197108"/>
            <a:ext cx="11011201" cy="26388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Let’s review </a:t>
            </a:r>
            <a:endParaRPr b="1" i="1" sz="9600" u="none" cap="none" strike="noStrike">
              <a:solidFill>
                <a:srgbClr val="C00000"/>
              </a:solidFill>
              <a:latin typeface="Lato"/>
              <a:ea typeface="Lato"/>
              <a:cs typeface="Lato"/>
              <a:sym typeface="Lato"/>
            </a:endParaRPr>
          </a:p>
        </p:txBody>
      </p:sp>
      <p:sp>
        <p:nvSpPr>
          <p:cNvPr id="481" name="Google Shape;481;p93"/>
          <p:cNvSpPr/>
          <p:nvPr/>
        </p:nvSpPr>
        <p:spPr>
          <a:xfrm>
            <a:off x="3123899" y="5835908"/>
            <a:ext cx="8957265" cy="225908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1B1B1A"/>
                </a:solidFill>
                <a:latin typeface="Lato"/>
                <a:ea typeface="Lato"/>
                <a:cs typeface="Lato"/>
                <a:sym typeface="Lato"/>
              </a:rPr>
              <a:t>your Business Plan together</a:t>
            </a:r>
            <a:endParaRPr b="0" i="1" sz="8800" u="none" cap="none" strike="noStrike">
              <a:solidFill>
                <a:srgbClr val="1B1B1A"/>
              </a:solidFill>
              <a:latin typeface="Lato"/>
              <a:ea typeface="Lato"/>
              <a:cs typeface="Lato"/>
              <a:sym typeface="Lato"/>
            </a:endParaRPr>
          </a:p>
        </p:txBody>
      </p:sp>
      <p:pic>
        <p:nvPicPr>
          <p:cNvPr id="482" name="Google Shape;482;p93"/>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483" name="Google Shape;483;p9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3" name="Shape 1993"/>
        <p:cNvGrpSpPr/>
        <p:nvPr/>
      </p:nvGrpSpPr>
      <p:grpSpPr>
        <a:xfrm>
          <a:off x="0" y="0"/>
          <a:ext cx="0" cy="0"/>
          <a:chOff x="0" y="0"/>
          <a:chExt cx="0" cy="0"/>
        </a:xfrm>
      </p:grpSpPr>
      <p:pic>
        <p:nvPicPr>
          <p:cNvPr id="1994" name="Google Shape;1994;p210"/>
          <p:cNvPicPr preferRelativeResize="0"/>
          <p:nvPr/>
        </p:nvPicPr>
        <p:blipFill rotWithShape="1">
          <a:blip r:embed="rId3">
            <a:alphaModFix/>
          </a:blip>
          <a:srcRect b="0" l="0" r="0" t="0"/>
          <a:stretch/>
        </p:blipFill>
        <p:spPr>
          <a:xfrm>
            <a:off x="5232400" y="0"/>
            <a:ext cx="19145400" cy="13716000"/>
          </a:xfrm>
          <a:prstGeom prst="rect">
            <a:avLst/>
          </a:prstGeom>
          <a:noFill/>
          <a:ln>
            <a:noFill/>
          </a:ln>
        </p:spPr>
      </p:pic>
      <p:sp>
        <p:nvSpPr>
          <p:cNvPr id="1995" name="Google Shape;1995;p210"/>
          <p:cNvSpPr/>
          <p:nvPr/>
        </p:nvSpPr>
        <p:spPr>
          <a:xfrm>
            <a:off x="1986230" y="0"/>
            <a:ext cx="22391400" cy="13716000"/>
          </a:xfrm>
          <a:prstGeom prst="rect">
            <a:avLst/>
          </a:prstGeom>
          <a:gradFill>
            <a:gsLst>
              <a:gs pos="0">
                <a:srgbClr val="FFFFFF">
                  <a:alpha val="55294"/>
                </a:srgbClr>
              </a:gs>
              <a:gs pos="7000">
                <a:srgbClr val="FFFFFF">
                  <a:alpha val="55294"/>
                </a:srgbClr>
              </a:gs>
              <a:gs pos="40690">
                <a:srgbClr val="FFFFFF">
                  <a:alpha val="5725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1996" name="Google Shape;1996;p210"/>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1997" name="Google Shape;1997;p21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998" name="Google Shape;1998;p21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999" name="Google Shape;1999;p210"/>
          <p:cNvSpPr txBox="1"/>
          <p:nvPr/>
        </p:nvSpPr>
        <p:spPr>
          <a:xfrm>
            <a:off x="2377857" y="2581683"/>
            <a:ext cx="19621800" cy="6834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0" i="0" lang="en-US" sz="4800" u="none" cap="none" strike="noStrike">
                <a:solidFill>
                  <a:schemeClr val="dk2"/>
                </a:solidFill>
                <a:latin typeface="Lato"/>
                <a:ea typeface="Lato"/>
                <a:cs typeface="Lato"/>
                <a:sym typeface="Lato"/>
              </a:rPr>
              <a:t>Consider the last ratio too:</a:t>
            </a:r>
            <a:endParaRPr/>
          </a:p>
        </p:txBody>
      </p:sp>
      <p:sp>
        <p:nvSpPr>
          <p:cNvPr id="2000" name="Google Shape;2000;p210"/>
          <p:cNvSpPr/>
          <p:nvPr/>
        </p:nvSpPr>
        <p:spPr>
          <a:xfrm flipH="1">
            <a:off x="5914119" y="5256114"/>
            <a:ext cx="12549300" cy="24054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01" name="Google Shape;2001;p210"/>
          <p:cNvSpPr txBox="1"/>
          <p:nvPr/>
        </p:nvSpPr>
        <p:spPr>
          <a:xfrm>
            <a:off x="6284942" y="5969391"/>
            <a:ext cx="11807700" cy="978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lt1"/>
              </a:buClr>
              <a:buFont typeface="Lato"/>
              <a:buNone/>
            </a:pPr>
            <a:r>
              <a:rPr b="0" i="0" lang="en-US" sz="7200" u="none" cap="none" strike="noStrike">
                <a:solidFill>
                  <a:schemeClr val="lt1"/>
                </a:solidFill>
                <a:latin typeface="Lato"/>
                <a:ea typeface="Lato"/>
                <a:cs typeface="Lato"/>
                <a:sym typeface="Lato"/>
              </a:rPr>
              <a:t>Client referrals per adviser</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5" name="Shape 2005"/>
        <p:cNvGrpSpPr/>
        <p:nvPr/>
      </p:nvGrpSpPr>
      <p:grpSpPr>
        <a:xfrm>
          <a:off x="0" y="0"/>
          <a:ext cx="0" cy="0"/>
          <a:chOff x="0" y="0"/>
          <a:chExt cx="0" cy="0"/>
        </a:xfrm>
      </p:grpSpPr>
      <p:sp>
        <p:nvSpPr>
          <p:cNvPr id="2006" name="Google Shape;2006;p211"/>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2007" name="Google Shape;2007;p211"/>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08" name="Google Shape;2008;p21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09" name="Google Shape;2009;p211"/>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Do they get any referrals from clients at all?</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If so, how many per month? </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It might also be an issue that the review process for the adviser (or more probably the business itself) is not lighting the fire of clients when they come in for review</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Is it too investment focused? </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Do you use cashflow modelling to show people that everything is going to be alright? </a:t>
            </a:r>
            <a:endParaRPr/>
          </a:p>
        </p:txBody>
      </p:sp>
      <p:sp>
        <p:nvSpPr>
          <p:cNvPr id="2010" name="Google Shape;2010;p211"/>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11" name="Google Shape;2011;p211"/>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12" name="Google Shape;2012;p211"/>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2013" name="Google Shape;2013;p211"/>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6. Adviser skills</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7" name="Shape 2017"/>
        <p:cNvGrpSpPr/>
        <p:nvPr/>
      </p:nvGrpSpPr>
      <p:grpSpPr>
        <a:xfrm>
          <a:off x="0" y="0"/>
          <a:ext cx="0" cy="0"/>
          <a:chOff x="0" y="0"/>
          <a:chExt cx="0" cy="0"/>
        </a:xfrm>
      </p:grpSpPr>
      <p:sp>
        <p:nvSpPr>
          <p:cNvPr id="2018" name="Google Shape;2018;p212"/>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2019" name="Google Shape;2019;p21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20" name="Google Shape;2020;p21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21" name="Google Shape;2021;p212"/>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6.     Do you have deeper discussions about clients’ real life goals? </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7.     Is this done in a sophisticated and skilled way, or is it a bit amateurish? </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8.     Have you evaluated this by attending a review meeting with any of your advisers? (or filmed yourself)</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9.     Do you show clients the value you have added in cash at each annual review? </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10.  Do you actually add any value in cash? </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11.  If you don’t, could you? </a:t>
            </a:r>
            <a:endParaRPr/>
          </a:p>
        </p:txBody>
      </p:sp>
      <p:sp>
        <p:nvSpPr>
          <p:cNvPr id="2022" name="Google Shape;2022;p212"/>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23" name="Google Shape;2023;p212"/>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24" name="Google Shape;2024;p212"/>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2025" name="Google Shape;2025;p212"/>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6. Adviser skills</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9" name="Shape 2029"/>
        <p:cNvGrpSpPr/>
        <p:nvPr/>
      </p:nvGrpSpPr>
      <p:grpSpPr>
        <a:xfrm>
          <a:off x="0" y="0"/>
          <a:ext cx="0" cy="0"/>
          <a:chOff x="0" y="0"/>
          <a:chExt cx="0" cy="0"/>
        </a:xfrm>
      </p:grpSpPr>
      <p:pic>
        <p:nvPicPr>
          <p:cNvPr id="2030" name="Google Shape;2030;p213"/>
          <p:cNvPicPr preferRelativeResize="0"/>
          <p:nvPr/>
        </p:nvPicPr>
        <p:blipFill rotWithShape="1">
          <a:blip r:embed="rId3">
            <a:alphaModFix/>
          </a:blip>
          <a:srcRect b="0" l="0" r="0" t="0"/>
          <a:stretch/>
        </p:blipFill>
        <p:spPr>
          <a:xfrm>
            <a:off x="3354917" y="0"/>
            <a:ext cx="21031200" cy="13716000"/>
          </a:xfrm>
          <a:prstGeom prst="rect">
            <a:avLst/>
          </a:prstGeom>
          <a:noFill/>
          <a:ln>
            <a:noFill/>
          </a:ln>
        </p:spPr>
      </p:pic>
      <p:sp>
        <p:nvSpPr>
          <p:cNvPr id="2031" name="Google Shape;2031;p213"/>
          <p:cNvSpPr/>
          <p:nvPr/>
        </p:nvSpPr>
        <p:spPr>
          <a:xfrm>
            <a:off x="2974125" y="0"/>
            <a:ext cx="17285400"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2032" name="Google Shape;2032;p213"/>
          <p:cNvSpPr txBox="1"/>
          <p:nvPr/>
        </p:nvSpPr>
        <p:spPr>
          <a:xfrm>
            <a:off x="3123983" y="5392012"/>
            <a:ext cx="18326400" cy="2456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The Client Selection </a:t>
            </a:r>
            <a:endParaRPr/>
          </a:p>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Ratios</a:t>
            </a:r>
            <a:endParaRPr/>
          </a:p>
        </p:txBody>
      </p:sp>
      <p:cxnSp>
        <p:nvCxnSpPr>
          <p:cNvPr id="2033" name="Google Shape;2033;p21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2034" name="Google Shape;2034;p21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8" name="Shape 2038"/>
        <p:cNvGrpSpPr/>
        <p:nvPr/>
      </p:nvGrpSpPr>
      <p:grpSpPr>
        <a:xfrm>
          <a:off x="0" y="0"/>
          <a:ext cx="0" cy="0"/>
          <a:chOff x="0" y="0"/>
          <a:chExt cx="0" cy="0"/>
        </a:xfrm>
      </p:grpSpPr>
      <p:sp>
        <p:nvSpPr>
          <p:cNvPr id="2039" name="Google Shape;2039;p214"/>
          <p:cNvSpPr/>
          <p:nvPr/>
        </p:nvSpPr>
        <p:spPr>
          <a:xfrm flipH="1">
            <a:off x="3566588" y="5247335"/>
            <a:ext cx="17244600" cy="2170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40" name="Google Shape;2040;p214"/>
          <p:cNvSpPr txBox="1"/>
          <p:nvPr/>
        </p:nvSpPr>
        <p:spPr>
          <a:xfrm>
            <a:off x="4140223" y="7894307"/>
            <a:ext cx="16097100" cy="9048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1" lang="en-US" sz="6600" u="none" cap="none" strike="noStrike">
                <a:solidFill>
                  <a:schemeClr val="dk2"/>
                </a:solidFill>
                <a:latin typeface="Lato"/>
                <a:ea typeface="Lato"/>
                <a:cs typeface="Lato"/>
                <a:sym typeface="Lato"/>
              </a:rPr>
              <a:t>(complete client selection ratios section)</a:t>
            </a:r>
            <a:endParaRPr/>
          </a:p>
        </p:txBody>
      </p:sp>
      <p:pic>
        <p:nvPicPr>
          <p:cNvPr id="2041" name="Google Shape;2041;p214"/>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42" name="Google Shape;2042;p21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43" name="Google Shape;2043;p214"/>
          <p:cNvSpPr txBox="1"/>
          <p:nvPr/>
        </p:nvSpPr>
        <p:spPr>
          <a:xfrm>
            <a:off x="2298586" y="5224382"/>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11500" u="none" cap="none" strike="noStrike">
                <a:solidFill>
                  <a:schemeClr val="lt1"/>
                </a:solidFill>
                <a:latin typeface="Lato"/>
                <a:ea typeface="Lato"/>
                <a:cs typeface="Lato"/>
                <a:sym typeface="Lato"/>
              </a:rPr>
              <a:t>In worksheet 1</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7" name="Shape 2047"/>
        <p:cNvGrpSpPr/>
        <p:nvPr/>
      </p:nvGrpSpPr>
      <p:grpSpPr>
        <a:xfrm>
          <a:off x="0" y="0"/>
          <a:ext cx="0" cy="0"/>
          <a:chOff x="0" y="0"/>
          <a:chExt cx="0" cy="0"/>
        </a:xfrm>
      </p:grpSpPr>
      <p:sp>
        <p:nvSpPr>
          <p:cNvPr id="2048" name="Google Shape;2048;p215"/>
          <p:cNvSpPr/>
          <p:nvPr/>
        </p:nvSpPr>
        <p:spPr>
          <a:xfrm flipH="1">
            <a:off x="148" y="3045834"/>
            <a:ext cx="150303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49" name="Google Shape;2049;p215"/>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Client Selection Ratios</a:t>
            </a:r>
            <a:endParaRPr/>
          </a:p>
        </p:txBody>
      </p:sp>
      <p:pic>
        <p:nvPicPr>
          <p:cNvPr id="2050" name="Google Shape;2050;p215"/>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51" name="Google Shape;2051;p21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52" name="Google Shape;2052;p215"/>
          <p:cNvSpPr txBox="1"/>
          <p:nvPr/>
        </p:nvSpPr>
        <p:spPr>
          <a:xfrm>
            <a:off x="1675965" y="4560073"/>
            <a:ext cx="20184000" cy="63078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400"/>
              <a:buFont typeface="Arial"/>
              <a:buChar char="•"/>
            </a:pPr>
            <a:r>
              <a:rPr b="0" i="1" lang="en-US" sz="4400" u="none" cap="none" strike="noStrike">
                <a:solidFill>
                  <a:srgbClr val="282927"/>
                </a:solidFill>
                <a:latin typeface="Lato"/>
                <a:ea typeface="Lato"/>
                <a:cs typeface="Lato"/>
                <a:sym typeface="Lato"/>
              </a:rPr>
              <a:t>Revenue per client</a:t>
            </a:r>
            <a:endParaRPr/>
          </a:p>
          <a:p>
            <a:pPr indent="-914400" lvl="0" marL="914400" marR="0" rtl="0" algn="l">
              <a:lnSpc>
                <a:spcPct val="100000"/>
              </a:lnSpc>
              <a:spcBef>
                <a:spcPts val="1200"/>
              </a:spcBef>
              <a:spcAft>
                <a:spcPts val="0"/>
              </a:spcAft>
              <a:buClr>
                <a:srgbClr val="282927"/>
              </a:buClr>
              <a:buSzPts val="4400"/>
              <a:buFont typeface="Arial"/>
              <a:buChar char="•"/>
            </a:pPr>
            <a:r>
              <a:rPr b="0" i="1" lang="en-US" sz="4400" u="none" cap="none" strike="noStrike">
                <a:solidFill>
                  <a:srgbClr val="282927"/>
                </a:solidFill>
                <a:latin typeface="Lato"/>
                <a:ea typeface="Lato"/>
                <a:cs typeface="Lato"/>
                <a:sym typeface="Lato"/>
              </a:rPr>
              <a:t>Assets under management per client</a:t>
            </a:r>
            <a:endParaRPr/>
          </a:p>
          <a:p>
            <a:pPr indent="-914400" lvl="0" marL="914400" marR="0" rtl="0" algn="l">
              <a:lnSpc>
                <a:spcPct val="100000"/>
              </a:lnSpc>
              <a:spcBef>
                <a:spcPts val="1200"/>
              </a:spcBef>
              <a:spcAft>
                <a:spcPts val="0"/>
              </a:spcAft>
              <a:buClr>
                <a:srgbClr val="282927"/>
              </a:buClr>
              <a:buSzPts val="4400"/>
              <a:buFont typeface="Arial"/>
              <a:buChar char="•"/>
            </a:pPr>
            <a:r>
              <a:rPr b="0" i="1" lang="en-US" sz="4400" u="none" cap="none" strike="noStrike">
                <a:solidFill>
                  <a:srgbClr val="282927"/>
                </a:solidFill>
                <a:latin typeface="Lato"/>
                <a:ea typeface="Lato"/>
                <a:cs typeface="Lato"/>
                <a:sym typeface="Lato"/>
              </a:rPr>
              <a:t>Annual recurring income per client</a:t>
            </a:r>
            <a:endParaRPr/>
          </a:p>
          <a:p>
            <a:pPr indent="-914400" lvl="0" marL="914400" marR="0" rtl="0" algn="l">
              <a:lnSpc>
                <a:spcPct val="100000"/>
              </a:lnSpc>
              <a:spcBef>
                <a:spcPts val="1200"/>
              </a:spcBef>
              <a:spcAft>
                <a:spcPts val="0"/>
              </a:spcAft>
              <a:buClr>
                <a:srgbClr val="282927"/>
              </a:buClr>
              <a:buSzPts val="4400"/>
              <a:buFont typeface="Arial"/>
              <a:buChar char="•"/>
            </a:pPr>
            <a:r>
              <a:rPr b="0" i="1" lang="en-US" sz="4400" u="none" cap="none" strike="noStrike">
                <a:solidFill>
                  <a:srgbClr val="282927"/>
                </a:solidFill>
                <a:latin typeface="Lato"/>
                <a:ea typeface="Lato"/>
                <a:cs typeface="Lato"/>
                <a:sym typeface="Lato"/>
              </a:rPr>
              <a:t>Gross profit per client</a:t>
            </a:r>
            <a:endParaRPr/>
          </a:p>
          <a:p>
            <a:pPr indent="-914400" lvl="0" marL="914400" marR="0" rtl="0" algn="l">
              <a:lnSpc>
                <a:spcPct val="100000"/>
              </a:lnSpc>
              <a:spcBef>
                <a:spcPts val="1200"/>
              </a:spcBef>
              <a:spcAft>
                <a:spcPts val="0"/>
              </a:spcAft>
              <a:buClr>
                <a:srgbClr val="282927"/>
              </a:buClr>
              <a:buSzPts val="4400"/>
              <a:buFont typeface="Arial"/>
              <a:buChar char="•"/>
            </a:pPr>
            <a:r>
              <a:rPr b="0" i="1" lang="en-US" sz="4400" u="none" cap="none" strike="noStrike">
                <a:solidFill>
                  <a:srgbClr val="282927"/>
                </a:solidFill>
                <a:latin typeface="Lato"/>
                <a:ea typeface="Lato"/>
                <a:cs typeface="Lato"/>
                <a:sym typeface="Lato"/>
              </a:rPr>
              <a:t>Net profit per client</a:t>
            </a:r>
            <a:endParaRPr/>
          </a:p>
        </p:txBody>
      </p:sp>
      <p:sp>
        <p:nvSpPr>
          <p:cNvPr id="2053" name="Google Shape;2053;p215"/>
          <p:cNvSpPr txBox="1"/>
          <p:nvPr/>
        </p:nvSpPr>
        <p:spPr>
          <a:xfrm>
            <a:off x="1675965" y="3248327"/>
            <a:ext cx="130401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Consider the following ratios as a group:</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7" name="Shape 2057"/>
        <p:cNvGrpSpPr/>
        <p:nvPr/>
      </p:nvGrpSpPr>
      <p:grpSpPr>
        <a:xfrm>
          <a:off x="0" y="0"/>
          <a:ext cx="0" cy="0"/>
          <a:chOff x="0" y="0"/>
          <a:chExt cx="0" cy="0"/>
        </a:xfrm>
      </p:grpSpPr>
      <p:sp>
        <p:nvSpPr>
          <p:cNvPr id="2058" name="Google Shape;2058;p216"/>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2059" name="Google Shape;2059;p216"/>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60" name="Google Shape;2060;p21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61" name="Google Shape;2061;p216"/>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How would you rate the quality of your client base overall? Why?</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How would you rate your (or your teams) knowledge/skills/experience?</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Is your client bank worthy of your knowledge/skills/experience?</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What do your top 10 clients look like?</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How does that compare to the rest of your client base?</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Could you build a business around similar clients to your top 10? Why? Why not?</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What would you have to excel at to attract more of the clients you desire?</a:t>
            </a:r>
            <a:endParaRPr/>
          </a:p>
          <a:p>
            <a:pPr indent="-914400" lvl="0" marL="914400" marR="0" rtl="0" algn="l">
              <a:lnSpc>
                <a:spcPct val="100000"/>
              </a:lnSpc>
              <a:spcBef>
                <a:spcPts val="12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What would happen if you let the bottom 10% of clients go?</a:t>
            </a:r>
            <a:endParaRPr/>
          </a:p>
          <a:p>
            <a:pPr indent="-914400" lvl="0" marL="914400" marR="0" rtl="0" algn="l">
              <a:lnSpc>
                <a:spcPct val="100000"/>
              </a:lnSpc>
              <a:spcBef>
                <a:spcPts val="1200"/>
              </a:spcBef>
              <a:spcAft>
                <a:spcPts val="0"/>
              </a:spcAft>
              <a:buClr>
                <a:schemeClr val="dk1"/>
              </a:buClr>
              <a:buFont typeface="Lato"/>
              <a:buNone/>
            </a:pPr>
            <a:r>
              <a:t/>
            </a:r>
            <a:endParaRPr b="0" i="1" sz="4200" u="none" cap="none" strike="noStrike">
              <a:solidFill>
                <a:srgbClr val="282927"/>
              </a:solidFill>
              <a:latin typeface="Lato"/>
              <a:ea typeface="Lato"/>
              <a:cs typeface="Lato"/>
              <a:sym typeface="Lato"/>
            </a:endParaRPr>
          </a:p>
        </p:txBody>
      </p:sp>
      <p:sp>
        <p:nvSpPr>
          <p:cNvPr id="2062" name="Google Shape;2062;p216"/>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63" name="Google Shape;2063;p216"/>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64" name="Google Shape;2064;p216"/>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2065" name="Google Shape;2065;p216"/>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7. Client quality</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9" name="Shape 2069"/>
        <p:cNvGrpSpPr/>
        <p:nvPr/>
      </p:nvGrpSpPr>
      <p:grpSpPr>
        <a:xfrm>
          <a:off x="0" y="0"/>
          <a:ext cx="0" cy="0"/>
          <a:chOff x="0" y="0"/>
          <a:chExt cx="0" cy="0"/>
        </a:xfrm>
      </p:grpSpPr>
      <p:sp>
        <p:nvSpPr>
          <p:cNvPr id="2070" name="Google Shape;2070;p217"/>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Productivity Ratios</a:t>
            </a:r>
            <a:endParaRPr/>
          </a:p>
        </p:txBody>
      </p:sp>
      <p:pic>
        <p:nvPicPr>
          <p:cNvPr id="2071" name="Google Shape;2071;p217"/>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72" name="Google Shape;2072;p21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73" name="Google Shape;2073;p217"/>
          <p:cNvSpPr txBox="1"/>
          <p:nvPr/>
        </p:nvSpPr>
        <p:spPr>
          <a:xfrm>
            <a:off x="1675964" y="4560071"/>
            <a:ext cx="21308100" cy="704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9.     What about the bottom 30% or 50% of clients. What would happen if they were no longer in your business?</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10.  What would happen to your client quality ratios?</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11.  What loss of revenue would occur if you let them go?</a:t>
            </a:r>
            <a:endParaRPr/>
          </a:p>
          <a:p>
            <a:pPr indent="0" lvl="0" marL="0" marR="0" rtl="0" algn="l">
              <a:lnSpc>
                <a:spcPct val="100000"/>
              </a:lnSpc>
              <a:spcBef>
                <a:spcPts val="1200"/>
              </a:spcBef>
              <a:spcAft>
                <a:spcPts val="0"/>
              </a:spcAft>
              <a:buClr>
                <a:srgbClr val="282927"/>
              </a:buClr>
              <a:buFont typeface="Lato"/>
              <a:buNone/>
            </a:pPr>
            <a:r>
              <a:rPr b="0" i="1" lang="en-US" sz="4200" u="none" cap="none" strike="noStrike">
                <a:solidFill>
                  <a:srgbClr val="282927"/>
                </a:solidFill>
                <a:latin typeface="Lato"/>
                <a:ea typeface="Lato"/>
                <a:cs typeface="Lato"/>
                <a:sym typeface="Lato"/>
              </a:rPr>
              <a:t>12.  How many new ‘on-target’ clients would you need to find to replace that revenue?</a:t>
            </a:r>
            <a:endParaRPr/>
          </a:p>
        </p:txBody>
      </p:sp>
      <p:sp>
        <p:nvSpPr>
          <p:cNvPr id="2074" name="Google Shape;2074;p217"/>
          <p:cNvSpPr/>
          <p:nvPr/>
        </p:nvSpPr>
        <p:spPr>
          <a:xfrm flipH="1">
            <a:off x="7001595" y="3045834"/>
            <a:ext cx="13010700" cy="1416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75" name="Google Shape;2075;p217"/>
          <p:cNvSpPr/>
          <p:nvPr/>
        </p:nvSpPr>
        <p:spPr>
          <a:xfrm flipH="1">
            <a:off x="-9" y="3045834"/>
            <a:ext cx="7001700" cy="14166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76" name="Google Shape;2076;p217"/>
          <p:cNvSpPr txBox="1"/>
          <p:nvPr/>
        </p:nvSpPr>
        <p:spPr>
          <a:xfrm>
            <a:off x="1675965" y="3248327"/>
            <a:ext cx="57534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Issues to review: </a:t>
            </a:r>
            <a:endParaRPr/>
          </a:p>
        </p:txBody>
      </p:sp>
      <p:sp>
        <p:nvSpPr>
          <p:cNvPr id="2077" name="Google Shape;2077;p217"/>
          <p:cNvSpPr txBox="1"/>
          <p:nvPr/>
        </p:nvSpPr>
        <p:spPr>
          <a:xfrm>
            <a:off x="7144342" y="3248326"/>
            <a:ext cx="15411900" cy="101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5400" u="none" cap="none" strike="noStrike">
                <a:solidFill>
                  <a:schemeClr val="lt1"/>
                </a:solidFill>
                <a:latin typeface="Lato"/>
                <a:ea typeface="Lato"/>
                <a:cs typeface="Lato"/>
                <a:sym typeface="Lato"/>
              </a:rPr>
              <a:t>7. Client quality</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1" name="Shape 2081"/>
        <p:cNvGrpSpPr/>
        <p:nvPr/>
      </p:nvGrpSpPr>
      <p:grpSpPr>
        <a:xfrm>
          <a:off x="0" y="0"/>
          <a:ext cx="0" cy="0"/>
          <a:chOff x="0" y="0"/>
          <a:chExt cx="0" cy="0"/>
        </a:xfrm>
      </p:grpSpPr>
      <p:pic>
        <p:nvPicPr>
          <p:cNvPr id="2082" name="Google Shape;2082;p218"/>
          <p:cNvPicPr preferRelativeResize="0"/>
          <p:nvPr/>
        </p:nvPicPr>
        <p:blipFill rotWithShape="1">
          <a:blip r:embed="rId3">
            <a:alphaModFix/>
          </a:blip>
          <a:srcRect b="0" l="0" r="0" t="0"/>
          <a:stretch/>
        </p:blipFill>
        <p:spPr>
          <a:xfrm flipH="1">
            <a:off x="4812248" y="0"/>
            <a:ext cx="19565400" cy="13716000"/>
          </a:xfrm>
          <a:prstGeom prst="rect">
            <a:avLst/>
          </a:prstGeom>
          <a:noFill/>
          <a:ln>
            <a:noFill/>
          </a:ln>
        </p:spPr>
      </p:pic>
      <p:sp>
        <p:nvSpPr>
          <p:cNvPr id="2083" name="Google Shape;2083;p218"/>
          <p:cNvSpPr/>
          <p:nvPr/>
        </p:nvSpPr>
        <p:spPr>
          <a:xfrm>
            <a:off x="4812178" y="0"/>
            <a:ext cx="17619300" cy="13716000"/>
          </a:xfrm>
          <a:prstGeom prst="rect">
            <a:avLst/>
          </a:prstGeom>
          <a:gradFill>
            <a:gsLst>
              <a:gs pos="0">
                <a:srgbClr val="FFFFFF">
                  <a:alpha val="0"/>
                </a:srgbClr>
              </a:gs>
              <a:gs pos="7000">
                <a:srgbClr val="FFFFFF">
                  <a:alpha val="0"/>
                </a:srgbClr>
              </a:gs>
              <a:gs pos="40690">
                <a:srgbClr val="FFFFFF">
                  <a:alpha val="5725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2084" name="Google Shape;2084;p218"/>
          <p:cNvSpPr txBox="1"/>
          <p:nvPr/>
        </p:nvSpPr>
        <p:spPr>
          <a:xfrm>
            <a:off x="2327047" y="1566236"/>
            <a:ext cx="196218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Client Selection Ratios</a:t>
            </a:r>
            <a:endParaRPr/>
          </a:p>
        </p:txBody>
      </p:sp>
      <p:pic>
        <p:nvPicPr>
          <p:cNvPr id="2085" name="Google Shape;2085;p21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086" name="Google Shape;2086;p21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87" name="Google Shape;2087;p218"/>
          <p:cNvSpPr/>
          <p:nvPr/>
        </p:nvSpPr>
        <p:spPr>
          <a:xfrm flipH="1">
            <a:off x="5914119" y="5256114"/>
            <a:ext cx="12549300" cy="24054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2088" name="Google Shape;2088;p218"/>
          <p:cNvSpPr txBox="1"/>
          <p:nvPr/>
        </p:nvSpPr>
        <p:spPr>
          <a:xfrm>
            <a:off x="6284942" y="5969391"/>
            <a:ext cx="11807700" cy="978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lt1"/>
              </a:buClr>
              <a:buFont typeface="Lato"/>
              <a:buNone/>
            </a:pPr>
            <a:r>
              <a:rPr b="0" i="0" lang="en-US" sz="7200" u="none" cap="none" strike="noStrike">
                <a:solidFill>
                  <a:schemeClr val="lt1"/>
                </a:solidFill>
                <a:latin typeface="Lato"/>
                <a:ea typeface="Lato"/>
                <a:cs typeface="Lato"/>
                <a:sym typeface="Lato"/>
              </a:rPr>
              <a:t>Let some clients go</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2" name="Shape 2092"/>
        <p:cNvGrpSpPr/>
        <p:nvPr/>
      </p:nvGrpSpPr>
      <p:grpSpPr>
        <a:xfrm>
          <a:off x="0" y="0"/>
          <a:ext cx="0" cy="0"/>
          <a:chOff x="0" y="0"/>
          <a:chExt cx="0" cy="0"/>
        </a:xfrm>
      </p:grpSpPr>
      <p:sp>
        <p:nvSpPr>
          <p:cNvPr id="2093" name="Google Shape;2093;p219"/>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F2A2B"/>
              </a:buClr>
              <a:buFont typeface="Lato"/>
              <a:buNone/>
            </a:pPr>
            <a:r>
              <a:rPr b="1" i="0" lang="en-US" sz="7200" u="none" cap="none" strike="noStrike">
                <a:solidFill>
                  <a:srgbClr val="CF2A2B"/>
                </a:solidFill>
                <a:latin typeface="Lato"/>
                <a:ea typeface="Lato"/>
                <a:cs typeface="Lato"/>
                <a:sym typeface="Lato"/>
              </a:rPr>
              <a:t>Key Learning Outcomes </a:t>
            </a:r>
            <a:endParaRPr/>
          </a:p>
        </p:txBody>
      </p:sp>
      <p:pic>
        <p:nvPicPr>
          <p:cNvPr id="2094" name="Google Shape;2094;p21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095" name="Google Shape;2095;p21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096" name="Google Shape;2096;p219"/>
          <p:cNvSpPr txBox="1"/>
          <p:nvPr/>
        </p:nvSpPr>
        <p:spPr>
          <a:xfrm>
            <a:off x="1675964" y="3034734"/>
            <a:ext cx="18326400" cy="87768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Make sure you are looking at numbers that can provide insight; not just the ‘vanity’ numbers</a:t>
            </a:r>
            <a:endParaRPr/>
          </a:p>
          <a:p>
            <a:pPr indent="-914400" lvl="0" marL="914400" marR="0" rtl="0" algn="l">
              <a:lnSpc>
                <a:spcPct val="100000"/>
              </a:lnSpc>
              <a:spcBef>
                <a:spcPts val="18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Now you can understand the metrics, you should be looking for what they are telling you</a:t>
            </a:r>
            <a:endParaRPr/>
          </a:p>
          <a:p>
            <a:pPr indent="-914400" lvl="0" marL="914400" marR="0" rtl="0" algn="l">
              <a:lnSpc>
                <a:spcPct val="100000"/>
              </a:lnSpc>
              <a:spcBef>
                <a:spcPts val="18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Each set of numbers gives you clues as to where you might look to improve your business, rather than guessing or trying the latest fad</a:t>
            </a:r>
            <a:endParaRPr/>
          </a:p>
          <a:p>
            <a:pPr indent="-914400" lvl="0" marL="914400" marR="0" rtl="0" algn="l">
              <a:lnSpc>
                <a:spcPct val="100000"/>
              </a:lnSpc>
              <a:spcBef>
                <a:spcPts val="18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You now have some idea of what ‘good’ actually looks like </a:t>
            </a:r>
            <a:endParaRPr/>
          </a:p>
          <a:p>
            <a:pPr indent="-914400" lvl="0" marL="914400" marR="0" rtl="0" algn="l">
              <a:lnSpc>
                <a:spcPct val="100000"/>
              </a:lnSpc>
              <a:spcBef>
                <a:spcPts val="18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Meaningful numbers should also improve the quality of discussions you have at management or board level</a:t>
            </a:r>
            <a:endParaRPr/>
          </a:p>
          <a:p>
            <a:pPr indent="-914400" lvl="0" marL="914400" marR="0" rtl="0" algn="l">
              <a:lnSpc>
                <a:spcPct val="100000"/>
              </a:lnSpc>
              <a:spcBef>
                <a:spcPts val="1800"/>
              </a:spcBef>
              <a:spcAft>
                <a:spcPts val="0"/>
              </a:spcAft>
              <a:buClr>
                <a:srgbClr val="282927"/>
              </a:buClr>
              <a:buSzPts val="4200"/>
              <a:buFont typeface="Lato"/>
              <a:buAutoNum type="arabicPeriod"/>
            </a:pPr>
            <a:r>
              <a:rPr b="0" i="1" lang="en-US" sz="4200" u="none" cap="none" strike="noStrike">
                <a:solidFill>
                  <a:srgbClr val="282927"/>
                </a:solidFill>
                <a:latin typeface="Lato"/>
                <a:ea typeface="Lato"/>
                <a:cs typeface="Lato"/>
                <a:sym typeface="Lato"/>
              </a:rPr>
              <a:t>You can identify any external support you may need to move things forward in a specific area</a:t>
            </a:r>
            <a:endParaRPr/>
          </a:p>
        </p:txBody>
      </p:sp>
      <p:pic>
        <p:nvPicPr>
          <p:cNvPr id="2097" name="Google Shape;2097;p219"/>
          <p:cNvPicPr preferRelativeResize="0"/>
          <p:nvPr/>
        </p:nvPicPr>
        <p:blipFill rotWithShape="1">
          <a:blip r:embed="rId4">
            <a:alphaModFix/>
          </a:blip>
          <a:srcRect b="0" l="0" r="46509" t="0"/>
          <a:stretch/>
        </p:blipFill>
        <p:spPr>
          <a:xfrm>
            <a:off x="19716752" y="1434003"/>
            <a:ext cx="4660800" cy="1161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pic>
        <p:nvPicPr>
          <p:cNvPr id="488" name="Google Shape;488;p94"/>
          <p:cNvPicPr preferRelativeResize="0"/>
          <p:nvPr/>
        </p:nvPicPr>
        <p:blipFill rotWithShape="1">
          <a:blip r:embed="rId3">
            <a:alphaModFix/>
          </a:blip>
          <a:srcRect b="0" l="0" r="0" t="0"/>
          <a:stretch/>
        </p:blipFill>
        <p:spPr>
          <a:xfrm>
            <a:off x="4338614" y="1581546"/>
            <a:ext cx="19224600" cy="11534700"/>
          </a:xfrm>
          <a:prstGeom prst="rect">
            <a:avLst/>
          </a:prstGeom>
          <a:noFill/>
          <a:ln>
            <a:noFill/>
          </a:ln>
        </p:spPr>
      </p:pic>
      <p:sp>
        <p:nvSpPr>
          <p:cNvPr id="489" name="Google Shape;489;p94"/>
          <p:cNvSpPr/>
          <p:nvPr/>
        </p:nvSpPr>
        <p:spPr>
          <a:xfrm>
            <a:off x="0" y="0"/>
            <a:ext cx="216027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490" name="Google Shape;490;p9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91" name="Google Shape;491;p9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92" name="Google Shape;492;p94"/>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493" name="Google Shape;493;p94"/>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494" name="Google Shape;494;p94"/>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What are your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core values?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1" name="Shape 2101"/>
        <p:cNvGrpSpPr/>
        <p:nvPr/>
      </p:nvGrpSpPr>
      <p:grpSpPr>
        <a:xfrm>
          <a:off x="0" y="0"/>
          <a:ext cx="0" cy="0"/>
          <a:chOff x="0" y="0"/>
          <a:chExt cx="0" cy="0"/>
        </a:xfrm>
      </p:grpSpPr>
      <p:pic>
        <p:nvPicPr>
          <p:cNvPr id="2102" name="Google Shape;2102;p220"/>
          <p:cNvPicPr preferRelativeResize="0"/>
          <p:nvPr/>
        </p:nvPicPr>
        <p:blipFill rotWithShape="1">
          <a:blip r:embed="rId3">
            <a:alphaModFix/>
          </a:blip>
          <a:srcRect b="0" l="0" r="9869" t="0"/>
          <a:stretch/>
        </p:blipFill>
        <p:spPr>
          <a:xfrm>
            <a:off x="3032742" y="0"/>
            <a:ext cx="21345000" cy="13716000"/>
          </a:xfrm>
          <a:prstGeom prst="rect">
            <a:avLst/>
          </a:prstGeom>
          <a:noFill/>
          <a:ln>
            <a:noFill/>
          </a:ln>
        </p:spPr>
      </p:pic>
      <p:sp>
        <p:nvSpPr>
          <p:cNvPr id="2103" name="Google Shape;2103;p220"/>
          <p:cNvSpPr/>
          <p:nvPr/>
        </p:nvSpPr>
        <p:spPr>
          <a:xfrm>
            <a:off x="1986230" y="0"/>
            <a:ext cx="22391400" cy="13716000"/>
          </a:xfrm>
          <a:prstGeom prst="rect">
            <a:avLst/>
          </a:prstGeom>
          <a:gradFill>
            <a:gsLst>
              <a:gs pos="0">
                <a:srgbClr val="FFFFFF">
                  <a:alpha val="0"/>
                </a:srgbClr>
              </a:gs>
              <a:gs pos="7000">
                <a:srgbClr val="FFFFFF">
                  <a:alpha val="0"/>
                </a:srgbClr>
              </a:gs>
              <a:gs pos="40690">
                <a:srgbClr val="FFFFFF">
                  <a:alpha val="4745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2104" name="Google Shape;2104;p220"/>
          <p:cNvSpPr txBox="1"/>
          <p:nvPr/>
        </p:nvSpPr>
        <p:spPr>
          <a:xfrm>
            <a:off x="2062052" y="1560846"/>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Key Learning Outcomes </a:t>
            </a:r>
            <a:endParaRPr/>
          </a:p>
        </p:txBody>
      </p:sp>
      <p:pic>
        <p:nvPicPr>
          <p:cNvPr id="2105" name="Google Shape;2105;p22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106" name="Google Shape;2106;p22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107" name="Google Shape;2107;p220"/>
          <p:cNvSpPr txBox="1"/>
          <p:nvPr/>
        </p:nvSpPr>
        <p:spPr>
          <a:xfrm>
            <a:off x="1986230" y="4842062"/>
            <a:ext cx="9643800" cy="4032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F2A2B"/>
              </a:buClr>
              <a:buFont typeface="Lato"/>
              <a:buNone/>
            </a:pPr>
            <a:r>
              <a:rPr b="1" i="0" lang="en-US" sz="8800" u="none" cap="none" strike="noStrike">
                <a:solidFill>
                  <a:srgbClr val="CF2A2B"/>
                </a:solidFill>
                <a:latin typeface="Lato"/>
                <a:ea typeface="Lato"/>
                <a:cs typeface="Lato"/>
                <a:sym typeface="Lato"/>
              </a:rPr>
              <a:t>Productivity improvements </a:t>
            </a:r>
            <a:endParaRPr/>
          </a:p>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hold the key to breaking through</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1" name="Shape 2111"/>
        <p:cNvGrpSpPr/>
        <p:nvPr/>
      </p:nvGrpSpPr>
      <p:grpSpPr>
        <a:xfrm>
          <a:off x="0" y="0"/>
          <a:ext cx="0" cy="0"/>
          <a:chOff x="0" y="0"/>
          <a:chExt cx="0" cy="0"/>
        </a:xfrm>
      </p:grpSpPr>
      <p:pic>
        <p:nvPicPr>
          <p:cNvPr id="2112" name="Google Shape;2112;p221"/>
          <p:cNvPicPr preferRelativeResize="0"/>
          <p:nvPr/>
        </p:nvPicPr>
        <p:blipFill rotWithShape="1">
          <a:blip r:embed="rId3">
            <a:alphaModFix/>
          </a:blip>
          <a:srcRect b="0" l="7381" r="10415" t="0"/>
          <a:stretch/>
        </p:blipFill>
        <p:spPr>
          <a:xfrm>
            <a:off x="2800350" y="17272"/>
            <a:ext cx="21577200" cy="13698600"/>
          </a:xfrm>
          <a:prstGeom prst="rect">
            <a:avLst/>
          </a:prstGeom>
          <a:noFill/>
          <a:ln>
            <a:noFill/>
          </a:ln>
        </p:spPr>
      </p:pic>
      <p:sp>
        <p:nvSpPr>
          <p:cNvPr id="2113" name="Google Shape;2113;p221"/>
          <p:cNvSpPr/>
          <p:nvPr/>
        </p:nvSpPr>
        <p:spPr>
          <a:xfrm>
            <a:off x="1986230" y="0"/>
            <a:ext cx="21216600" cy="13716000"/>
          </a:xfrm>
          <a:prstGeom prst="rect">
            <a:avLst/>
          </a:prstGeom>
          <a:gradFill>
            <a:gsLst>
              <a:gs pos="0">
                <a:srgbClr val="FFFFFF">
                  <a:alpha val="0"/>
                </a:srgbClr>
              </a:gs>
              <a:gs pos="7000">
                <a:srgbClr val="FFFFFF">
                  <a:alpha val="0"/>
                </a:srgbClr>
              </a:gs>
              <a:gs pos="40690">
                <a:srgbClr val="FFFFFF">
                  <a:alpha val="5725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sp>
        <p:nvSpPr>
          <p:cNvPr id="2114" name="Google Shape;2114;p221"/>
          <p:cNvSpPr txBox="1"/>
          <p:nvPr/>
        </p:nvSpPr>
        <p:spPr>
          <a:xfrm>
            <a:off x="2062052" y="1560846"/>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Key Learning Outcomes </a:t>
            </a:r>
            <a:endParaRPr/>
          </a:p>
        </p:txBody>
      </p:sp>
      <p:pic>
        <p:nvPicPr>
          <p:cNvPr id="2115" name="Google Shape;2115;p22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116" name="Google Shape;2116;p22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117" name="Google Shape;2117;p221"/>
          <p:cNvSpPr txBox="1"/>
          <p:nvPr/>
        </p:nvSpPr>
        <p:spPr>
          <a:xfrm>
            <a:off x="1986230" y="5645435"/>
            <a:ext cx="11643900" cy="3145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F2A2B"/>
              </a:buClr>
              <a:buFont typeface="Lato"/>
              <a:buNone/>
            </a:pPr>
            <a:r>
              <a:rPr b="1" i="0" lang="en-US" sz="8800" u="none" cap="none" strike="noStrike">
                <a:solidFill>
                  <a:srgbClr val="CF2A2B"/>
                </a:solidFill>
                <a:latin typeface="Lato"/>
                <a:ea typeface="Lato"/>
                <a:cs typeface="Lato"/>
                <a:sym typeface="Lato"/>
              </a:rPr>
              <a:t>It’s imperative to have a cohesive view </a:t>
            </a:r>
            <a:endParaRPr/>
          </a:p>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of your business</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1" name="Shape 2121"/>
        <p:cNvGrpSpPr/>
        <p:nvPr/>
      </p:nvGrpSpPr>
      <p:grpSpPr>
        <a:xfrm>
          <a:off x="0" y="0"/>
          <a:ext cx="0" cy="0"/>
          <a:chOff x="0" y="0"/>
          <a:chExt cx="0" cy="0"/>
        </a:xfrm>
      </p:grpSpPr>
      <p:pic>
        <p:nvPicPr>
          <p:cNvPr id="2122" name="Google Shape;2122;p222"/>
          <p:cNvPicPr preferRelativeResize="0"/>
          <p:nvPr/>
        </p:nvPicPr>
        <p:blipFill rotWithShape="1">
          <a:blip r:embed="rId3">
            <a:alphaModFix/>
          </a:blip>
          <a:srcRect b="0" l="0" r="27995" t="0"/>
          <a:stretch/>
        </p:blipFill>
        <p:spPr>
          <a:xfrm>
            <a:off x="7981827" y="0"/>
            <a:ext cx="16395900" cy="13716000"/>
          </a:xfrm>
          <a:prstGeom prst="rect">
            <a:avLst/>
          </a:prstGeom>
          <a:noFill/>
          <a:ln>
            <a:noFill/>
          </a:ln>
        </p:spPr>
      </p:pic>
      <p:sp>
        <p:nvSpPr>
          <p:cNvPr id="2123" name="Google Shape;2123;p222"/>
          <p:cNvSpPr/>
          <p:nvPr/>
        </p:nvSpPr>
        <p:spPr>
          <a:xfrm>
            <a:off x="6934200" y="0"/>
            <a:ext cx="15011400"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pic>
        <p:nvPicPr>
          <p:cNvPr id="2124" name="Google Shape;2124;p22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125" name="Google Shape;2125;p22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126" name="Google Shape;2126;p222"/>
          <p:cNvSpPr txBox="1"/>
          <p:nvPr/>
        </p:nvSpPr>
        <p:spPr>
          <a:xfrm>
            <a:off x="1986230" y="4614617"/>
            <a:ext cx="16253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F2A2B"/>
              </a:buClr>
              <a:buFont typeface="Lato"/>
              <a:buNone/>
            </a:pPr>
            <a:r>
              <a:rPr b="1" i="0" lang="en-US" sz="8800" u="none" cap="none" strike="noStrike">
                <a:solidFill>
                  <a:srgbClr val="CF2A2B"/>
                </a:solidFill>
                <a:latin typeface="Lato"/>
                <a:ea typeface="Lato"/>
                <a:cs typeface="Lato"/>
                <a:sym typeface="Lato"/>
              </a:rPr>
              <a:t>Open MI Ratios (Quarterly)</a:t>
            </a:r>
            <a:br>
              <a:rPr b="1" i="0" lang="en-US" sz="8800" u="none" cap="none" strike="noStrike">
                <a:solidFill>
                  <a:srgbClr val="CF2A2B"/>
                </a:solidFill>
                <a:latin typeface="Lato"/>
                <a:ea typeface="Lato"/>
                <a:cs typeface="Lato"/>
                <a:sym typeface="Lato"/>
              </a:rPr>
            </a:br>
            <a:r>
              <a:rPr b="0" i="1" lang="en-US" sz="7200" u="none" cap="none" strike="noStrike">
                <a:solidFill>
                  <a:schemeClr val="dk2"/>
                </a:solidFill>
                <a:latin typeface="Lato"/>
                <a:ea typeface="Lato"/>
                <a:cs typeface="Lato"/>
                <a:sym typeface="Lato"/>
              </a:rPr>
              <a:t>(complete the last 2 years </a:t>
            </a:r>
            <a:br>
              <a:rPr b="0" i="1" lang="en-US" sz="7200" u="none" cap="none" strike="noStrike">
                <a:solidFill>
                  <a:schemeClr val="dk2"/>
                </a:solidFill>
                <a:latin typeface="Lato"/>
                <a:ea typeface="Lato"/>
                <a:cs typeface="Lato"/>
                <a:sym typeface="Lato"/>
              </a:rPr>
            </a:br>
            <a:r>
              <a:rPr b="0" i="1" lang="en-US" sz="7200" u="none" cap="none" strike="noStrike">
                <a:solidFill>
                  <a:schemeClr val="dk2"/>
                </a:solidFill>
                <a:latin typeface="Lato"/>
                <a:ea typeface="Lato"/>
                <a:cs typeface="Lato"/>
                <a:sym typeface="Lato"/>
              </a:rPr>
              <a:t>quarterly data for homework)</a:t>
            </a:r>
            <a:br>
              <a:rPr b="0" i="1" lang="en-US" sz="7200" u="none" cap="none" strike="noStrike">
                <a:solidFill>
                  <a:schemeClr val="dk2"/>
                </a:solidFill>
                <a:latin typeface="Lato"/>
                <a:ea typeface="Lato"/>
                <a:cs typeface="Lato"/>
                <a:sym typeface="Lato"/>
              </a:rPr>
            </a:br>
            <a:endParaRPr b="0" i="1" sz="7200" u="none" cap="none" strike="noStrike">
              <a:solidFill>
                <a:schemeClr val="dk2"/>
              </a:solidFill>
              <a:latin typeface="Lato"/>
              <a:ea typeface="Lato"/>
              <a:cs typeface="Lato"/>
              <a:sym typeface="Lato"/>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0" name="Shape 2130"/>
        <p:cNvGrpSpPr/>
        <p:nvPr/>
      </p:nvGrpSpPr>
      <p:grpSpPr>
        <a:xfrm>
          <a:off x="0" y="0"/>
          <a:ext cx="0" cy="0"/>
          <a:chOff x="0" y="0"/>
          <a:chExt cx="0" cy="0"/>
        </a:xfrm>
      </p:grpSpPr>
      <p:pic>
        <p:nvPicPr>
          <p:cNvPr id="2131" name="Google Shape;2131;p223"/>
          <p:cNvPicPr preferRelativeResize="0"/>
          <p:nvPr/>
        </p:nvPicPr>
        <p:blipFill rotWithShape="1">
          <a:blip r:embed="rId3">
            <a:alphaModFix/>
          </a:blip>
          <a:srcRect b="0" l="0" r="0" t="0"/>
          <a:stretch/>
        </p:blipFill>
        <p:spPr>
          <a:xfrm>
            <a:off x="6089650" y="0"/>
            <a:ext cx="18288000" cy="13716000"/>
          </a:xfrm>
          <a:prstGeom prst="rect">
            <a:avLst/>
          </a:prstGeom>
          <a:noFill/>
          <a:ln>
            <a:noFill/>
          </a:ln>
        </p:spPr>
      </p:pic>
      <p:sp>
        <p:nvSpPr>
          <p:cNvPr id="2132" name="Google Shape;2132;p223"/>
          <p:cNvSpPr/>
          <p:nvPr/>
        </p:nvSpPr>
        <p:spPr>
          <a:xfrm>
            <a:off x="5229225" y="0"/>
            <a:ext cx="15144900"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3600" u="none" cap="none" strike="noStrike">
              <a:solidFill>
                <a:schemeClr val="lt1"/>
              </a:solidFill>
              <a:latin typeface="Lato"/>
              <a:ea typeface="Lato"/>
              <a:cs typeface="Lato"/>
              <a:sym typeface="Lato"/>
            </a:endParaRPr>
          </a:p>
        </p:txBody>
      </p:sp>
      <p:pic>
        <p:nvPicPr>
          <p:cNvPr id="2133" name="Google Shape;2133;p22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134" name="Google Shape;2134;p22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135" name="Google Shape;2135;p223"/>
          <p:cNvSpPr txBox="1"/>
          <p:nvPr/>
        </p:nvSpPr>
        <p:spPr>
          <a:xfrm>
            <a:off x="1986230" y="4614617"/>
            <a:ext cx="16253100" cy="4032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F2A2B"/>
              </a:buClr>
              <a:buFont typeface="Lato"/>
              <a:buNone/>
            </a:pPr>
            <a:r>
              <a:rPr b="1" i="0" lang="en-US" sz="8800" u="none" cap="none" strike="noStrike">
                <a:solidFill>
                  <a:srgbClr val="CF2A2B"/>
                </a:solidFill>
                <a:latin typeface="Lato"/>
                <a:ea typeface="Lato"/>
                <a:cs typeface="Lato"/>
                <a:sym typeface="Lato"/>
              </a:rPr>
              <a:t>Use MI Ratios (Quarterly) to manage your business</a:t>
            </a:r>
            <a:endParaRPr/>
          </a:p>
          <a:p>
            <a:pPr indent="0" lvl="0" marL="0" marR="0" rtl="0" algn="l">
              <a:lnSpc>
                <a:spcPct val="80000"/>
              </a:lnSpc>
              <a:spcBef>
                <a:spcPts val="0"/>
              </a:spcBef>
              <a:spcAft>
                <a:spcPts val="0"/>
              </a:spcAft>
              <a:buClr>
                <a:schemeClr val="dk2"/>
              </a:buClr>
              <a:buFont typeface="Lato"/>
              <a:buNone/>
            </a:pPr>
            <a:r>
              <a:rPr b="0" i="1" lang="en-US" sz="7200" u="none" cap="none" strike="noStrike">
                <a:solidFill>
                  <a:schemeClr val="dk2"/>
                </a:solidFill>
                <a:latin typeface="Lato"/>
                <a:ea typeface="Lato"/>
                <a:cs typeface="Lato"/>
                <a:sym typeface="Lato"/>
              </a:rPr>
              <a:t>(and send to me at end of each quarter)</a:t>
            </a:r>
            <a:br>
              <a:rPr b="0" i="1" lang="en-US" sz="7200" u="none" cap="none" strike="noStrike">
                <a:solidFill>
                  <a:schemeClr val="dk2"/>
                </a:solidFill>
                <a:latin typeface="Lato"/>
                <a:ea typeface="Lato"/>
                <a:cs typeface="Lato"/>
                <a:sym typeface="Lato"/>
              </a:rPr>
            </a:br>
            <a:endParaRPr b="0" i="1" sz="7200" u="none" cap="none" strike="noStrike">
              <a:solidFill>
                <a:schemeClr val="dk2"/>
              </a:solidFill>
              <a:latin typeface="Lato"/>
              <a:ea typeface="Lato"/>
              <a:cs typeface="Lato"/>
              <a:sym typeface="Lato"/>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9" name="Shape 2139"/>
        <p:cNvGrpSpPr/>
        <p:nvPr/>
      </p:nvGrpSpPr>
      <p:grpSpPr>
        <a:xfrm>
          <a:off x="0" y="0"/>
          <a:ext cx="0" cy="0"/>
          <a:chOff x="0" y="0"/>
          <a:chExt cx="0" cy="0"/>
        </a:xfrm>
      </p:grpSpPr>
      <p:pic>
        <p:nvPicPr>
          <p:cNvPr id="2140" name="Google Shape;2140;p224"/>
          <p:cNvPicPr preferRelativeResize="0"/>
          <p:nvPr/>
        </p:nvPicPr>
        <p:blipFill rotWithShape="1">
          <a:blip r:embed="rId3">
            <a:alphaModFix/>
          </a:blip>
          <a:srcRect b="0" l="0" r="74567" t="0"/>
          <a:stretch/>
        </p:blipFill>
        <p:spPr>
          <a:xfrm flipH="1">
            <a:off x="-109" y="0"/>
            <a:ext cx="5086200" cy="13716000"/>
          </a:xfrm>
          <a:prstGeom prst="rect">
            <a:avLst/>
          </a:prstGeom>
          <a:noFill/>
          <a:ln>
            <a:noFill/>
          </a:ln>
        </p:spPr>
      </p:pic>
      <p:pic>
        <p:nvPicPr>
          <p:cNvPr id="2141" name="Google Shape;2141;p224"/>
          <p:cNvPicPr preferRelativeResize="0"/>
          <p:nvPr/>
        </p:nvPicPr>
        <p:blipFill rotWithShape="1">
          <a:blip r:embed="rId3">
            <a:alphaModFix/>
          </a:blip>
          <a:srcRect b="0" l="0" r="20527" t="0"/>
          <a:stretch/>
        </p:blipFill>
        <p:spPr>
          <a:xfrm>
            <a:off x="5004612" y="0"/>
            <a:ext cx="19373100" cy="13716000"/>
          </a:xfrm>
          <a:prstGeom prst="rect">
            <a:avLst/>
          </a:prstGeom>
          <a:noFill/>
          <a:ln>
            <a:noFill/>
          </a:ln>
        </p:spPr>
      </p:pic>
      <p:pic>
        <p:nvPicPr>
          <p:cNvPr id="2142" name="Google Shape;2142;p22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143" name="Google Shape;2143;p22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144" name="Google Shape;2144;p224"/>
          <p:cNvSpPr txBox="1"/>
          <p:nvPr/>
        </p:nvSpPr>
        <p:spPr>
          <a:xfrm>
            <a:off x="1986230" y="4776301"/>
            <a:ext cx="11301000" cy="1791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lt1"/>
              </a:buClr>
              <a:buFont typeface="Lato"/>
              <a:buNone/>
            </a:pPr>
            <a:r>
              <a:rPr b="1" i="1" lang="en-US" sz="13800" u="none" cap="none" strike="noStrike">
                <a:solidFill>
                  <a:schemeClr val="lt1"/>
                </a:solidFill>
                <a:latin typeface="Lato"/>
                <a:ea typeface="Lato"/>
                <a:cs typeface="Lato"/>
                <a:sym typeface="Lato"/>
              </a:rPr>
              <a:t>Questions?</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9" name="Shape 2149"/>
        <p:cNvGrpSpPr/>
        <p:nvPr/>
      </p:nvGrpSpPr>
      <p:grpSpPr>
        <a:xfrm>
          <a:off x="0" y="0"/>
          <a:ext cx="0" cy="0"/>
          <a:chOff x="0" y="0"/>
          <a:chExt cx="0" cy="0"/>
        </a:xfrm>
      </p:grpSpPr>
      <p:pic>
        <p:nvPicPr>
          <p:cNvPr id="2150" name="Google Shape;2150;p225"/>
          <p:cNvPicPr preferRelativeResize="0"/>
          <p:nvPr/>
        </p:nvPicPr>
        <p:blipFill rotWithShape="1">
          <a:blip r:embed="rId3">
            <a:alphaModFix/>
          </a:blip>
          <a:srcRect b="3280" l="0" r="555" t="13254"/>
          <a:stretch/>
        </p:blipFill>
        <p:spPr>
          <a:xfrm>
            <a:off x="0" y="0"/>
            <a:ext cx="24377700" cy="13716000"/>
          </a:xfrm>
          <a:prstGeom prst="rect">
            <a:avLst/>
          </a:prstGeom>
          <a:noFill/>
          <a:ln>
            <a:noFill/>
          </a:ln>
        </p:spPr>
      </p:pic>
      <p:sp>
        <p:nvSpPr>
          <p:cNvPr id="2151" name="Google Shape;2151;p225"/>
          <p:cNvSpPr/>
          <p:nvPr/>
        </p:nvSpPr>
        <p:spPr>
          <a:xfrm>
            <a:off x="0" y="0"/>
            <a:ext cx="24377701" cy="13716000"/>
          </a:xfrm>
          <a:prstGeom prst="rect">
            <a:avLst/>
          </a:prstGeom>
          <a:solidFill>
            <a:schemeClr val="lt1">
              <a:alpha val="4156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152" name="Google Shape;2152;p225"/>
          <p:cNvPicPr preferRelativeResize="0"/>
          <p:nvPr/>
        </p:nvPicPr>
        <p:blipFill rotWithShape="1">
          <a:blip r:embed="rId4">
            <a:alphaModFix/>
          </a:blip>
          <a:srcRect b="0" l="0" r="0" t="0"/>
          <a:stretch/>
        </p:blipFill>
        <p:spPr>
          <a:xfrm>
            <a:off x="7470607" y="4644733"/>
            <a:ext cx="9436500" cy="4426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pic>
        <p:nvPicPr>
          <p:cNvPr id="499" name="Google Shape;499;p95"/>
          <p:cNvPicPr preferRelativeResize="0"/>
          <p:nvPr/>
        </p:nvPicPr>
        <p:blipFill rotWithShape="1">
          <a:blip r:embed="rId3">
            <a:alphaModFix/>
          </a:blip>
          <a:srcRect b="0" l="0" r="0" t="0"/>
          <a:stretch/>
        </p:blipFill>
        <p:spPr>
          <a:xfrm>
            <a:off x="9064497" y="3328414"/>
            <a:ext cx="15313200" cy="10387500"/>
          </a:xfrm>
          <a:prstGeom prst="rect">
            <a:avLst/>
          </a:prstGeom>
          <a:noFill/>
          <a:ln>
            <a:noFill/>
          </a:ln>
        </p:spPr>
      </p:pic>
      <p:sp>
        <p:nvSpPr>
          <p:cNvPr id="500" name="Google Shape;500;p95"/>
          <p:cNvSpPr/>
          <p:nvPr/>
        </p:nvSpPr>
        <p:spPr>
          <a:xfrm>
            <a:off x="0" y="0"/>
            <a:ext cx="207264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01" name="Google Shape;501;p9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02" name="Google Shape;502;p9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03" name="Google Shape;503;p95"/>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504" name="Google Shape;504;p95"/>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05" name="Google Shape;505;p95"/>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What is your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focus?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id="510" name="Google Shape;510;p96"/>
          <p:cNvPicPr preferRelativeResize="0"/>
          <p:nvPr/>
        </p:nvPicPr>
        <p:blipFill rotWithShape="1">
          <a:blip r:embed="rId3">
            <a:alphaModFix/>
          </a:blip>
          <a:srcRect b="0" l="0" r="31478" t="0"/>
          <a:stretch/>
        </p:blipFill>
        <p:spPr>
          <a:xfrm>
            <a:off x="12576242" y="0"/>
            <a:ext cx="11801400" cy="13716000"/>
          </a:xfrm>
          <a:prstGeom prst="rect">
            <a:avLst/>
          </a:prstGeom>
          <a:noFill/>
          <a:ln>
            <a:noFill/>
          </a:ln>
        </p:spPr>
      </p:pic>
      <p:sp>
        <p:nvSpPr>
          <p:cNvPr id="511" name="Google Shape;511;p96"/>
          <p:cNvSpPr/>
          <p:nvPr/>
        </p:nvSpPr>
        <p:spPr>
          <a:xfrm>
            <a:off x="0" y="0"/>
            <a:ext cx="23279099"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12" name="Google Shape;512;p9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13" name="Google Shape;513;p9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14" name="Google Shape;514;p96"/>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515" name="Google Shape;515;p96"/>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16" name="Google Shape;516;p96"/>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What is your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10 year BHAG?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pic>
        <p:nvPicPr>
          <p:cNvPr id="521" name="Google Shape;521;p97"/>
          <p:cNvPicPr preferRelativeResize="0"/>
          <p:nvPr/>
        </p:nvPicPr>
        <p:blipFill rotWithShape="1">
          <a:blip r:embed="rId3">
            <a:alphaModFix/>
          </a:blip>
          <a:srcRect b="0" l="17597" r="14194" t="0"/>
          <a:stretch/>
        </p:blipFill>
        <p:spPr>
          <a:xfrm flipH="1">
            <a:off x="2590750" y="0"/>
            <a:ext cx="21786900" cy="13716000"/>
          </a:xfrm>
          <a:prstGeom prst="rect">
            <a:avLst/>
          </a:prstGeom>
          <a:noFill/>
          <a:ln>
            <a:noFill/>
          </a:ln>
        </p:spPr>
      </p:pic>
      <p:sp>
        <p:nvSpPr>
          <p:cNvPr id="522" name="Google Shape;522;p97"/>
          <p:cNvSpPr/>
          <p:nvPr/>
        </p:nvSpPr>
        <p:spPr>
          <a:xfrm>
            <a:off x="0" y="0"/>
            <a:ext cx="20764501"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23" name="Google Shape;523;p9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24" name="Google Shape;524;p9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25" name="Google Shape;525;p97"/>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4</a:t>
            </a:r>
            <a:endParaRPr b="0" i="0" sz="1400" u="none" cap="none" strike="noStrike">
              <a:solidFill>
                <a:srgbClr val="000000"/>
              </a:solidFill>
              <a:latin typeface="Arial"/>
              <a:ea typeface="Arial"/>
              <a:cs typeface="Arial"/>
              <a:sym typeface="Arial"/>
            </a:endParaRPr>
          </a:p>
        </p:txBody>
      </p:sp>
      <p:sp>
        <p:nvSpPr>
          <p:cNvPr id="526" name="Google Shape;526;p97"/>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27" name="Google Shape;527;p97"/>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What is your </a:t>
            </a:r>
            <a:r>
              <a:rPr b="1" i="1" lang="en-US" sz="8800" u="none" cap="none" strike="noStrike">
                <a:solidFill>
                  <a:srgbClr val="B00000"/>
                </a:solidFill>
                <a:latin typeface="Lato"/>
                <a:ea typeface="Lato"/>
                <a:cs typeface="Lato"/>
                <a:sym typeface="Lato"/>
              </a:rPr>
              <a:t>marketing focus?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pic>
        <p:nvPicPr>
          <p:cNvPr id="532" name="Google Shape;532;p98"/>
          <p:cNvPicPr preferRelativeResize="0"/>
          <p:nvPr/>
        </p:nvPicPr>
        <p:blipFill rotWithShape="1">
          <a:blip r:embed="rId3">
            <a:alphaModFix/>
          </a:blip>
          <a:srcRect b="0" l="0" r="0" t="0"/>
          <a:stretch/>
        </p:blipFill>
        <p:spPr>
          <a:xfrm flipH="1">
            <a:off x="1743850" y="0"/>
            <a:ext cx="22633800" cy="13716000"/>
          </a:xfrm>
          <a:prstGeom prst="rect">
            <a:avLst/>
          </a:prstGeom>
          <a:noFill/>
          <a:ln>
            <a:noFill/>
          </a:ln>
        </p:spPr>
      </p:pic>
      <p:sp>
        <p:nvSpPr>
          <p:cNvPr id="533" name="Google Shape;533;p98"/>
          <p:cNvSpPr/>
          <p:nvPr/>
        </p:nvSpPr>
        <p:spPr>
          <a:xfrm>
            <a:off x="0" y="0"/>
            <a:ext cx="20764501"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34" name="Google Shape;534;p9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35" name="Google Shape;535;p9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36" name="Google Shape;536;p98"/>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5</a:t>
            </a:r>
            <a:endParaRPr b="0" i="0" sz="1400" u="none" cap="none" strike="noStrike">
              <a:solidFill>
                <a:srgbClr val="000000"/>
              </a:solidFill>
              <a:latin typeface="Arial"/>
              <a:ea typeface="Arial"/>
              <a:cs typeface="Arial"/>
              <a:sym typeface="Arial"/>
            </a:endParaRPr>
          </a:p>
        </p:txBody>
      </p:sp>
      <p:sp>
        <p:nvSpPr>
          <p:cNvPr id="537" name="Google Shape;537;p98"/>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38" name="Google Shape;538;p98"/>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Where will you be</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in three years time?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pic>
        <p:nvPicPr>
          <p:cNvPr id="543" name="Google Shape;543;p99"/>
          <p:cNvPicPr preferRelativeResize="0"/>
          <p:nvPr/>
        </p:nvPicPr>
        <p:blipFill rotWithShape="1">
          <a:blip r:embed="rId3">
            <a:alphaModFix/>
          </a:blip>
          <a:srcRect b="0" l="0" r="0" t="0"/>
          <a:stretch/>
        </p:blipFill>
        <p:spPr>
          <a:xfrm>
            <a:off x="7738606" y="0"/>
            <a:ext cx="16629300" cy="13716000"/>
          </a:xfrm>
          <a:prstGeom prst="rect">
            <a:avLst/>
          </a:prstGeom>
          <a:noFill/>
          <a:ln>
            <a:noFill/>
          </a:ln>
        </p:spPr>
      </p:pic>
      <p:sp>
        <p:nvSpPr>
          <p:cNvPr id="544" name="Google Shape;544;p99"/>
          <p:cNvSpPr/>
          <p:nvPr/>
        </p:nvSpPr>
        <p:spPr>
          <a:xfrm>
            <a:off x="3583185" y="0"/>
            <a:ext cx="171813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45" name="Google Shape;545;p9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46" name="Google Shape;546;p9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47" name="Google Shape;547;p99"/>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6</a:t>
            </a:r>
            <a:endParaRPr b="0" i="0" sz="1400" u="none" cap="none" strike="noStrike">
              <a:solidFill>
                <a:srgbClr val="000000"/>
              </a:solidFill>
              <a:latin typeface="Arial"/>
              <a:ea typeface="Arial"/>
              <a:cs typeface="Arial"/>
              <a:sym typeface="Arial"/>
            </a:endParaRPr>
          </a:p>
        </p:txBody>
      </p:sp>
      <p:sp>
        <p:nvSpPr>
          <p:cNvPr id="548" name="Google Shape;548;p99"/>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49" name="Google Shape;549;p99"/>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Where will you be</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in one year?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pic>
        <p:nvPicPr>
          <p:cNvPr id="333" name="Google Shape;333;p82"/>
          <p:cNvPicPr preferRelativeResize="0"/>
          <p:nvPr/>
        </p:nvPicPr>
        <p:blipFill rotWithShape="1">
          <a:blip r:embed="rId3">
            <a:alphaModFix/>
          </a:blip>
          <a:srcRect b="13072" l="0" r="0" t="2858"/>
          <a:stretch/>
        </p:blipFill>
        <p:spPr>
          <a:xfrm flipH="1">
            <a:off x="-50" y="0"/>
            <a:ext cx="24377700" cy="13716000"/>
          </a:xfrm>
          <a:prstGeom prst="rect">
            <a:avLst/>
          </a:prstGeom>
          <a:noFill/>
          <a:ln>
            <a:noFill/>
          </a:ln>
        </p:spPr>
      </p:pic>
      <p:sp>
        <p:nvSpPr>
          <p:cNvPr id="334" name="Google Shape;334;p82"/>
          <p:cNvSpPr/>
          <p:nvPr/>
        </p:nvSpPr>
        <p:spPr>
          <a:xfrm>
            <a:off x="1979701" y="10482"/>
            <a:ext cx="20089500"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335" name="Google Shape;335;p82"/>
          <p:cNvSpPr/>
          <p:nvPr/>
        </p:nvSpPr>
        <p:spPr>
          <a:xfrm>
            <a:off x="0" y="-1"/>
            <a:ext cx="20089800" cy="13716000"/>
          </a:xfrm>
          <a:prstGeom prst="rect">
            <a:avLst/>
          </a:prstGeom>
          <a:gradFill>
            <a:gsLst>
              <a:gs pos="0">
                <a:srgbClr val="FFFFFF">
                  <a:alpha val="0"/>
                </a:srgbClr>
              </a:gs>
              <a:gs pos="7000">
                <a:srgbClr val="FFFFFF">
                  <a:alpha val="0"/>
                </a:srgbClr>
              </a:gs>
              <a:gs pos="40690">
                <a:srgbClr val="FFFFFF">
                  <a:alpha val="8196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336" name="Google Shape;336;p82"/>
          <p:cNvSpPr txBox="1"/>
          <p:nvPr/>
        </p:nvSpPr>
        <p:spPr>
          <a:xfrm>
            <a:off x="2374113" y="4413801"/>
            <a:ext cx="15160800" cy="5940000"/>
          </a:xfrm>
          <a:prstGeom prst="rect">
            <a:avLst/>
          </a:prstGeom>
          <a:noFill/>
          <a:ln>
            <a:noFill/>
          </a:ln>
        </p:spPr>
        <p:txBody>
          <a:bodyPr anchorCtr="0" anchor="t" bIns="45700" lIns="91425" spcFirstLastPara="1" rIns="91425" wrap="square" tIns="45700">
            <a:noAutofit/>
          </a:bodyPr>
          <a:lstStyle/>
          <a:p>
            <a:pPr indent="-857250" lvl="0" marL="857250" marR="0" rtl="0" algn="l">
              <a:spcBef>
                <a:spcPts val="0"/>
              </a:spcBef>
              <a:spcAft>
                <a:spcPts val="0"/>
              </a:spcAft>
              <a:buClr>
                <a:srgbClr val="0B0F10"/>
              </a:buClr>
              <a:buSzPts val="6000"/>
              <a:buFont typeface="Arial"/>
              <a:buChar char="•"/>
            </a:pPr>
            <a:r>
              <a:rPr i="1" lang="en-US" sz="6000">
                <a:solidFill>
                  <a:srgbClr val="0B0F10"/>
                </a:solidFill>
                <a:latin typeface="Lato"/>
                <a:ea typeface="Lato"/>
                <a:cs typeface="Lato"/>
                <a:sym typeface="Lato"/>
              </a:rPr>
              <a:t>Welcome</a:t>
            </a:r>
            <a:endParaRPr/>
          </a:p>
          <a:p>
            <a:pPr indent="-857250" lvl="0" marL="857250" marR="0" rtl="0" algn="l">
              <a:spcBef>
                <a:spcPts val="2400"/>
              </a:spcBef>
              <a:spcAft>
                <a:spcPts val="0"/>
              </a:spcAft>
              <a:buClr>
                <a:srgbClr val="0B0F10"/>
              </a:buClr>
              <a:buSzPts val="6000"/>
              <a:buFont typeface="Arial"/>
              <a:buChar char="•"/>
            </a:pPr>
            <a:r>
              <a:rPr i="1" lang="en-US" sz="6000">
                <a:solidFill>
                  <a:srgbClr val="0B0F10"/>
                </a:solidFill>
                <a:latin typeface="Lato"/>
                <a:ea typeface="Lato"/>
                <a:cs typeface="Lato"/>
                <a:sym typeface="Lato"/>
              </a:rPr>
              <a:t>Review of Day 4</a:t>
            </a:r>
            <a:endParaRPr/>
          </a:p>
          <a:p>
            <a:pPr indent="-857250" lvl="0" marL="857250" marR="0" rtl="0" algn="l">
              <a:spcBef>
                <a:spcPts val="2400"/>
              </a:spcBef>
              <a:spcAft>
                <a:spcPts val="0"/>
              </a:spcAft>
              <a:buClr>
                <a:srgbClr val="0B0F10"/>
              </a:buClr>
              <a:buSzPts val="6000"/>
              <a:buFont typeface="Arial"/>
              <a:buChar char="•"/>
            </a:pPr>
            <a:r>
              <a:rPr i="1" lang="en-US" sz="6000">
                <a:solidFill>
                  <a:srgbClr val="0B0F10"/>
                </a:solidFill>
                <a:latin typeface="Lato"/>
                <a:ea typeface="Lato"/>
                <a:cs typeface="Lato"/>
                <a:sym typeface="Lato"/>
              </a:rPr>
              <a:t>Year 1 Review</a:t>
            </a:r>
            <a:r>
              <a:rPr i="1" lang="en-US" sz="6000">
                <a:solidFill>
                  <a:srgbClr val="0B0F10"/>
                </a:solidFill>
                <a:latin typeface="Lato"/>
                <a:ea typeface="Lato"/>
                <a:cs typeface="Lato"/>
                <a:sym typeface="Lato"/>
              </a:rPr>
              <a:t> </a:t>
            </a:r>
            <a:endParaRPr i="1" sz="6000">
              <a:solidFill>
                <a:srgbClr val="0B0F10"/>
              </a:solidFill>
              <a:latin typeface="Lato"/>
              <a:ea typeface="Lato"/>
              <a:cs typeface="Lato"/>
              <a:sym typeface="Lato"/>
            </a:endParaRPr>
          </a:p>
          <a:p>
            <a:pPr indent="-857250" lvl="0" marL="857250" marR="0" rtl="0" algn="l">
              <a:spcBef>
                <a:spcPts val="2400"/>
              </a:spcBef>
              <a:spcAft>
                <a:spcPts val="0"/>
              </a:spcAft>
              <a:buClr>
                <a:srgbClr val="0B0F10"/>
              </a:buClr>
              <a:buSzPts val="6000"/>
              <a:buFont typeface="Arial"/>
              <a:buChar char="•"/>
            </a:pPr>
            <a:r>
              <a:rPr i="1" lang="en-US" sz="6000">
                <a:solidFill>
                  <a:srgbClr val="0B0F10"/>
                </a:solidFill>
                <a:latin typeface="Lato"/>
                <a:ea typeface="Lato"/>
                <a:cs typeface="Lato"/>
                <a:sym typeface="Lato"/>
              </a:rPr>
              <a:t>Turn Information Into Insight</a:t>
            </a:r>
            <a:endParaRPr/>
          </a:p>
          <a:p>
            <a:pPr indent="0" lvl="0" marL="0" marR="0" rtl="0" algn="l">
              <a:spcBef>
                <a:spcPts val="2400"/>
              </a:spcBef>
              <a:spcAft>
                <a:spcPts val="0"/>
              </a:spcAft>
              <a:buNone/>
            </a:pPr>
            <a:r>
              <a:t/>
            </a:r>
            <a:endParaRPr/>
          </a:p>
        </p:txBody>
      </p:sp>
      <p:cxnSp>
        <p:nvCxnSpPr>
          <p:cNvPr id="337" name="Google Shape;337;p8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338" name="Google Shape;338;p8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grpSp>
        <p:nvGrpSpPr>
          <p:cNvPr id="339" name="Google Shape;339;p82"/>
          <p:cNvGrpSpPr/>
          <p:nvPr/>
        </p:nvGrpSpPr>
        <p:grpSpPr>
          <a:xfrm>
            <a:off x="1979797" y="771744"/>
            <a:ext cx="10607414" cy="2782593"/>
            <a:chOff x="1979701" y="771706"/>
            <a:chExt cx="12636900" cy="3314978"/>
          </a:xfrm>
        </p:grpSpPr>
        <p:sp>
          <p:nvSpPr>
            <p:cNvPr id="340" name="Google Shape;340;p82"/>
            <p:cNvSpPr/>
            <p:nvPr/>
          </p:nvSpPr>
          <p:spPr>
            <a:xfrm>
              <a:off x="1979701" y="790594"/>
              <a:ext cx="7483200" cy="1843200"/>
            </a:xfrm>
            <a:prstGeom prst="rect">
              <a:avLst/>
            </a:prstGeom>
            <a:solidFill>
              <a:srgbClr val="CE25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Lato"/>
                <a:ea typeface="Lato"/>
                <a:cs typeface="Lato"/>
                <a:sym typeface="Lato"/>
              </a:endParaRPr>
            </a:p>
          </p:txBody>
        </p:sp>
        <p:sp>
          <p:nvSpPr>
            <p:cNvPr id="341" name="Google Shape;341;p82"/>
            <p:cNvSpPr/>
            <p:nvPr/>
          </p:nvSpPr>
          <p:spPr>
            <a:xfrm>
              <a:off x="1979701" y="2628384"/>
              <a:ext cx="12636900" cy="1458300"/>
            </a:xfrm>
            <a:prstGeom prst="rect">
              <a:avLst/>
            </a:prstGeom>
            <a:solidFill>
              <a:srgbClr val="F38B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Lato"/>
                <a:ea typeface="Lato"/>
                <a:cs typeface="Lato"/>
                <a:sym typeface="Lato"/>
              </a:endParaRPr>
            </a:p>
          </p:txBody>
        </p:sp>
        <p:sp>
          <p:nvSpPr>
            <p:cNvPr id="342" name="Google Shape;342;p82"/>
            <p:cNvSpPr txBox="1"/>
            <p:nvPr/>
          </p:nvSpPr>
          <p:spPr>
            <a:xfrm>
              <a:off x="2449602" y="2720049"/>
              <a:ext cx="12166800" cy="132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6600">
                  <a:solidFill>
                    <a:schemeClr val="lt1"/>
                  </a:solidFill>
                  <a:latin typeface="Lato"/>
                  <a:ea typeface="Lato"/>
                  <a:cs typeface="Lato"/>
                  <a:sym typeface="Lato"/>
                </a:rPr>
                <a:t>Your Business Potential</a:t>
              </a:r>
              <a:endParaRPr/>
            </a:p>
          </p:txBody>
        </p:sp>
        <p:sp>
          <p:nvSpPr>
            <p:cNvPr id="343" name="Google Shape;343;p82"/>
            <p:cNvSpPr txBox="1"/>
            <p:nvPr/>
          </p:nvSpPr>
          <p:spPr>
            <a:xfrm>
              <a:off x="2449602" y="771706"/>
              <a:ext cx="7658700" cy="172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800">
                  <a:solidFill>
                    <a:schemeClr val="lt1"/>
                  </a:solidFill>
                  <a:latin typeface="Lato"/>
                  <a:ea typeface="Lato"/>
                  <a:cs typeface="Lato"/>
                  <a:sym typeface="Lato"/>
                </a:rPr>
                <a:t>Uncover</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pic>
        <p:nvPicPr>
          <p:cNvPr id="554" name="Google Shape;554;p100"/>
          <p:cNvPicPr preferRelativeResize="0"/>
          <p:nvPr/>
        </p:nvPicPr>
        <p:blipFill rotWithShape="1">
          <a:blip r:embed="rId3">
            <a:alphaModFix/>
          </a:blip>
          <a:srcRect b="0" l="0" r="13254" t="0"/>
          <a:stretch/>
        </p:blipFill>
        <p:spPr>
          <a:xfrm>
            <a:off x="9828142" y="1084855"/>
            <a:ext cx="14553000" cy="12582900"/>
          </a:xfrm>
          <a:prstGeom prst="rect">
            <a:avLst/>
          </a:prstGeom>
          <a:noFill/>
          <a:ln>
            <a:noFill/>
          </a:ln>
        </p:spPr>
      </p:pic>
      <p:sp>
        <p:nvSpPr>
          <p:cNvPr id="555" name="Google Shape;555;p100"/>
          <p:cNvSpPr/>
          <p:nvPr/>
        </p:nvSpPr>
        <p:spPr>
          <a:xfrm>
            <a:off x="0" y="0"/>
            <a:ext cx="20764501"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56" name="Google Shape;556;p10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57" name="Google Shape;557;p10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58" name="Google Shape;558;p100"/>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7</a:t>
            </a:r>
            <a:endParaRPr b="0" i="0" sz="1400" u="none" cap="none" strike="noStrike">
              <a:solidFill>
                <a:srgbClr val="000000"/>
              </a:solidFill>
              <a:latin typeface="Arial"/>
              <a:ea typeface="Arial"/>
              <a:cs typeface="Arial"/>
              <a:sym typeface="Arial"/>
            </a:endParaRPr>
          </a:p>
        </p:txBody>
      </p:sp>
      <p:sp>
        <p:nvSpPr>
          <p:cNvPr id="559" name="Google Shape;559;p100"/>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60" name="Google Shape;560;p100"/>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What are your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quarterly goals?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pic>
        <p:nvPicPr>
          <p:cNvPr id="565" name="Google Shape;565;p101"/>
          <p:cNvPicPr preferRelativeResize="0"/>
          <p:nvPr/>
        </p:nvPicPr>
        <p:blipFill rotWithShape="1">
          <a:blip r:embed="rId3">
            <a:alphaModFix/>
          </a:blip>
          <a:srcRect b="0" l="0" r="10545" t="0"/>
          <a:stretch/>
        </p:blipFill>
        <p:spPr>
          <a:xfrm>
            <a:off x="5358037" y="0"/>
            <a:ext cx="19019701" cy="13716000"/>
          </a:xfrm>
          <a:prstGeom prst="rect">
            <a:avLst/>
          </a:prstGeom>
          <a:noFill/>
          <a:ln>
            <a:noFill/>
          </a:ln>
        </p:spPr>
      </p:pic>
      <p:sp>
        <p:nvSpPr>
          <p:cNvPr id="566" name="Google Shape;566;p101"/>
          <p:cNvSpPr/>
          <p:nvPr/>
        </p:nvSpPr>
        <p:spPr>
          <a:xfrm>
            <a:off x="3573351" y="0"/>
            <a:ext cx="184485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567" name="Google Shape;567;p10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68" name="Google Shape;568;p10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69" name="Google Shape;569;p101"/>
          <p:cNvSpPr/>
          <p:nvPr/>
        </p:nvSpPr>
        <p:spPr>
          <a:xfrm flipH="1">
            <a:off x="3064192" y="4945039"/>
            <a:ext cx="2548800" cy="25488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Lato"/>
              <a:buNone/>
            </a:pPr>
            <a:r>
              <a:rPr b="0" i="1" lang="en-US" sz="9600" u="none" cap="none" strike="noStrike">
                <a:solidFill>
                  <a:schemeClr val="lt1"/>
                </a:solidFill>
                <a:latin typeface="Lato"/>
                <a:ea typeface="Lato"/>
                <a:cs typeface="Lato"/>
                <a:sym typeface="Lato"/>
              </a:rPr>
              <a:t>8</a:t>
            </a:r>
            <a:endParaRPr b="0" i="0" sz="1400" u="none" cap="none" strike="noStrike">
              <a:solidFill>
                <a:srgbClr val="000000"/>
              </a:solidFill>
              <a:latin typeface="Arial"/>
              <a:ea typeface="Arial"/>
              <a:cs typeface="Arial"/>
              <a:sym typeface="Arial"/>
            </a:endParaRPr>
          </a:p>
        </p:txBody>
      </p:sp>
      <p:sp>
        <p:nvSpPr>
          <p:cNvPr id="570" name="Google Shape;570;p101"/>
          <p:cNvSpPr/>
          <p:nvPr/>
        </p:nvSpPr>
        <p:spPr>
          <a:xfrm>
            <a:off x="5612992" y="4945039"/>
            <a:ext cx="11491800" cy="2548800"/>
          </a:xfrm>
          <a:prstGeom prst="rect">
            <a:avLst/>
          </a:prstGeom>
          <a:solidFill>
            <a:srgbClr val="E3E3E1">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571" name="Google Shape;571;p101"/>
          <p:cNvSpPr txBox="1"/>
          <p:nvPr/>
        </p:nvSpPr>
        <p:spPr>
          <a:xfrm>
            <a:off x="5920346" y="5089876"/>
            <a:ext cx="103914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B0F10"/>
              </a:buClr>
              <a:buSzPts val="8800"/>
              <a:buFont typeface="Lato"/>
              <a:buNone/>
            </a:pPr>
            <a:r>
              <a:rPr b="0" i="1" lang="en-US" sz="8800" u="none" cap="none" strike="noStrike">
                <a:solidFill>
                  <a:srgbClr val="0B0F10"/>
                </a:solidFill>
                <a:latin typeface="Lato"/>
                <a:ea typeface="Lato"/>
                <a:cs typeface="Lato"/>
                <a:sym typeface="Lato"/>
              </a:rPr>
              <a:t>What are your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B00000"/>
              </a:buClr>
              <a:buSzPts val="8800"/>
              <a:buFont typeface="Lato"/>
              <a:buNone/>
            </a:pPr>
            <a:r>
              <a:rPr b="1" i="1" lang="en-US" sz="8800" u="none" cap="none" strike="noStrike">
                <a:solidFill>
                  <a:srgbClr val="B00000"/>
                </a:solidFill>
                <a:latin typeface="Lato"/>
                <a:ea typeface="Lato"/>
                <a:cs typeface="Lato"/>
                <a:sym typeface="Lato"/>
              </a:rPr>
              <a:t>issues?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75" name="Shape 575"/>
        <p:cNvGrpSpPr/>
        <p:nvPr/>
      </p:nvGrpSpPr>
      <p:grpSpPr>
        <a:xfrm>
          <a:off x="0" y="0"/>
          <a:ext cx="0" cy="0"/>
          <a:chOff x="0" y="0"/>
          <a:chExt cx="0" cy="0"/>
        </a:xfrm>
      </p:grpSpPr>
      <p:pic>
        <p:nvPicPr>
          <p:cNvPr id="576" name="Google Shape;576;p102"/>
          <p:cNvPicPr preferRelativeResize="0"/>
          <p:nvPr/>
        </p:nvPicPr>
        <p:blipFill rotWithShape="1">
          <a:blip r:embed="rId3">
            <a:alphaModFix/>
          </a:blip>
          <a:srcRect b="0" l="0" r="28718" t="0"/>
          <a:stretch/>
        </p:blipFill>
        <p:spPr>
          <a:xfrm>
            <a:off x="8250840" y="0"/>
            <a:ext cx="16126807" cy="13716001"/>
          </a:xfrm>
          <a:prstGeom prst="rect">
            <a:avLst/>
          </a:prstGeom>
          <a:noFill/>
          <a:ln>
            <a:noFill/>
          </a:ln>
        </p:spPr>
      </p:pic>
      <p:sp>
        <p:nvSpPr>
          <p:cNvPr id="577" name="Google Shape;577;p102"/>
          <p:cNvSpPr/>
          <p:nvPr/>
        </p:nvSpPr>
        <p:spPr>
          <a:xfrm>
            <a:off x="7828970" y="0"/>
            <a:ext cx="16205100" cy="13716000"/>
          </a:xfrm>
          <a:prstGeom prst="rect">
            <a:avLst/>
          </a:prstGeom>
          <a:gradFill>
            <a:gsLst>
              <a:gs pos="0">
                <a:srgbClr val="FFFFFF">
                  <a:alpha val="0"/>
                </a:srgbClr>
              </a:gs>
              <a:gs pos="7000">
                <a:srgbClr val="FFFFFF">
                  <a:alpha val="0"/>
                </a:srgbClr>
              </a:gs>
              <a:gs pos="40690">
                <a:srgbClr val="FFFFFF">
                  <a:alpha val="8000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578" name="Google Shape;578;p102"/>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Quarterly Review Process</a:t>
            </a:r>
            <a:endParaRPr b="1" i="0" sz="7200" u="none" cap="none" strike="noStrike">
              <a:solidFill>
                <a:schemeClr val="dk2"/>
              </a:solidFill>
              <a:latin typeface="Lato"/>
              <a:ea typeface="Lato"/>
              <a:cs typeface="Lato"/>
              <a:sym typeface="Lato"/>
            </a:endParaRPr>
          </a:p>
        </p:txBody>
      </p:sp>
      <p:pic>
        <p:nvPicPr>
          <p:cNvPr id="579" name="Google Shape;579;p102"/>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580" name="Google Shape;580;p10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81" name="Google Shape;581;p102"/>
          <p:cNvSpPr txBox="1"/>
          <p:nvPr/>
        </p:nvSpPr>
        <p:spPr>
          <a:xfrm>
            <a:off x="3123982" y="3141634"/>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Review previous quarters Rocks</a:t>
            </a:r>
            <a:endParaRPr b="0" i="0" sz="1400" u="none" cap="none" strike="noStrike">
              <a:solidFill>
                <a:srgbClr val="000000"/>
              </a:solidFill>
              <a:latin typeface="Arial"/>
              <a:ea typeface="Arial"/>
              <a:cs typeface="Arial"/>
              <a:sym typeface="Arial"/>
            </a:endParaRPr>
          </a:p>
        </p:txBody>
      </p:sp>
      <p:grpSp>
        <p:nvGrpSpPr>
          <p:cNvPr id="582" name="Google Shape;582;p102"/>
          <p:cNvGrpSpPr/>
          <p:nvPr/>
        </p:nvGrpSpPr>
        <p:grpSpPr>
          <a:xfrm>
            <a:off x="1676338" y="3303139"/>
            <a:ext cx="1010184" cy="1108506"/>
            <a:chOff x="7734300" y="8072453"/>
            <a:chExt cx="1303800" cy="1430700"/>
          </a:xfrm>
        </p:grpSpPr>
        <p:sp>
          <p:nvSpPr>
            <p:cNvPr id="583" name="Google Shape;583;p102"/>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584" name="Google Shape;584;p102"/>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1</a:t>
              </a:r>
              <a:endParaRPr b="0" i="0" sz="1600" u="none" cap="none" strike="noStrike">
                <a:solidFill>
                  <a:schemeClr val="lt1"/>
                </a:solidFill>
                <a:latin typeface="Arial"/>
                <a:ea typeface="Arial"/>
                <a:cs typeface="Arial"/>
                <a:sym typeface="Arial"/>
              </a:endParaRPr>
            </a:p>
          </p:txBody>
        </p:sp>
      </p:grpSp>
      <p:sp>
        <p:nvSpPr>
          <p:cNvPr id="585" name="Google Shape;585;p102"/>
          <p:cNvSpPr txBox="1"/>
          <p:nvPr/>
        </p:nvSpPr>
        <p:spPr>
          <a:xfrm>
            <a:off x="3123332" y="8258636"/>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Review Quarterly MI Spreadsheet </a:t>
            </a:r>
            <a:endParaRPr b="0" i="0" sz="1400" u="none" cap="none" strike="noStrike">
              <a:solidFill>
                <a:srgbClr val="000000"/>
              </a:solidFill>
              <a:latin typeface="Arial"/>
              <a:ea typeface="Arial"/>
              <a:cs typeface="Arial"/>
              <a:sym typeface="Arial"/>
            </a:endParaRPr>
          </a:p>
        </p:txBody>
      </p:sp>
      <p:grpSp>
        <p:nvGrpSpPr>
          <p:cNvPr id="586" name="Google Shape;586;p102"/>
          <p:cNvGrpSpPr/>
          <p:nvPr/>
        </p:nvGrpSpPr>
        <p:grpSpPr>
          <a:xfrm>
            <a:off x="1675688" y="8420141"/>
            <a:ext cx="1010184" cy="1108506"/>
            <a:chOff x="7734300" y="8072453"/>
            <a:chExt cx="1303800" cy="1430700"/>
          </a:xfrm>
        </p:grpSpPr>
        <p:sp>
          <p:nvSpPr>
            <p:cNvPr id="587" name="Google Shape;587;p102"/>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588" name="Google Shape;588;p102"/>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3</a:t>
              </a:r>
              <a:endParaRPr b="0" i="0" sz="1600" u="none" cap="none" strike="noStrike">
                <a:solidFill>
                  <a:schemeClr val="lt1"/>
                </a:solidFill>
                <a:latin typeface="Arial"/>
                <a:ea typeface="Arial"/>
                <a:cs typeface="Arial"/>
                <a:sym typeface="Arial"/>
              </a:endParaRPr>
            </a:p>
          </p:txBody>
        </p:sp>
      </p:grpSp>
      <p:sp>
        <p:nvSpPr>
          <p:cNvPr id="589" name="Google Shape;589;p102"/>
          <p:cNvSpPr txBox="1"/>
          <p:nvPr/>
        </p:nvSpPr>
        <p:spPr>
          <a:xfrm>
            <a:off x="3123982" y="4571931"/>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Review Business Plan</a:t>
            </a:r>
            <a:endParaRPr b="0" i="0" sz="1400" u="none" cap="none" strike="noStrike">
              <a:solidFill>
                <a:srgbClr val="000000"/>
              </a:solidFill>
              <a:latin typeface="Arial"/>
              <a:ea typeface="Arial"/>
              <a:cs typeface="Arial"/>
              <a:sym typeface="Arial"/>
            </a:endParaRPr>
          </a:p>
        </p:txBody>
      </p:sp>
      <p:sp>
        <p:nvSpPr>
          <p:cNvPr id="590" name="Google Shape;590;p102"/>
          <p:cNvSpPr txBox="1"/>
          <p:nvPr/>
        </p:nvSpPr>
        <p:spPr>
          <a:xfrm>
            <a:off x="3123982" y="5726400"/>
            <a:ext cx="11820600" cy="2705700"/>
          </a:xfrm>
          <a:prstGeom prst="rect">
            <a:avLst/>
          </a:prstGeom>
          <a:noFill/>
          <a:ln>
            <a:noFill/>
          </a:ln>
        </p:spPr>
        <p:txBody>
          <a:bodyPr anchorCtr="0" anchor="t" bIns="0" lIns="0" spcFirstLastPara="1" rIns="0" wrap="square" tIns="0">
            <a:noAutofit/>
          </a:bodyPr>
          <a:lstStyle/>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How are we progressing?</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What’s going well?</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What’s not?</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Is any remedial action required?</a:t>
            </a:r>
            <a:endParaRPr b="0" i="0" sz="1400" u="none" cap="none" strike="noStrike">
              <a:solidFill>
                <a:srgbClr val="000000"/>
              </a:solidFill>
              <a:latin typeface="Arial"/>
              <a:ea typeface="Arial"/>
              <a:cs typeface="Arial"/>
              <a:sym typeface="Arial"/>
            </a:endParaRPr>
          </a:p>
        </p:txBody>
      </p:sp>
      <p:grpSp>
        <p:nvGrpSpPr>
          <p:cNvPr id="591" name="Google Shape;591;p102"/>
          <p:cNvGrpSpPr/>
          <p:nvPr/>
        </p:nvGrpSpPr>
        <p:grpSpPr>
          <a:xfrm>
            <a:off x="1676338" y="4733436"/>
            <a:ext cx="1010184" cy="1108506"/>
            <a:chOff x="7734300" y="8072453"/>
            <a:chExt cx="1303800" cy="1430700"/>
          </a:xfrm>
        </p:grpSpPr>
        <p:sp>
          <p:nvSpPr>
            <p:cNvPr id="592" name="Google Shape;592;p102"/>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593" name="Google Shape;593;p102"/>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2</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pic>
        <p:nvPicPr>
          <p:cNvPr id="599" name="Google Shape;599;p103"/>
          <p:cNvPicPr preferRelativeResize="0"/>
          <p:nvPr/>
        </p:nvPicPr>
        <p:blipFill rotWithShape="1">
          <a:blip r:embed="rId3">
            <a:alphaModFix/>
          </a:blip>
          <a:srcRect b="0" l="7602" r="8106" t="0"/>
          <a:stretch/>
        </p:blipFill>
        <p:spPr>
          <a:xfrm flipH="1">
            <a:off x="4533900" y="-8533"/>
            <a:ext cx="19843748" cy="13716001"/>
          </a:xfrm>
          <a:prstGeom prst="rect">
            <a:avLst/>
          </a:prstGeom>
          <a:noFill/>
          <a:ln>
            <a:noFill/>
          </a:ln>
        </p:spPr>
      </p:pic>
      <p:sp>
        <p:nvSpPr>
          <p:cNvPr id="600" name="Google Shape;600;p103"/>
          <p:cNvSpPr/>
          <p:nvPr/>
        </p:nvSpPr>
        <p:spPr>
          <a:xfrm>
            <a:off x="2780999" y="-8533"/>
            <a:ext cx="19860085"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01" name="Google Shape;601;p103"/>
          <p:cNvSpPr/>
          <p:nvPr/>
        </p:nvSpPr>
        <p:spPr>
          <a:xfrm>
            <a:off x="3123899" y="-8533"/>
            <a:ext cx="19860085"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02" name="Google Shape;602;p103"/>
          <p:cNvSpPr txBox="1"/>
          <p:nvPr/>
        </p:nvSpPr>
        <p:spPr>
          <a:xfrm>
            <a:off x="3123815" y="6347841"/>
            <a:ext cx="11011201" cy="2638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your own tea leaves</a:t>
            </a:r>
            <a:endParaRPr b="1" i="1" sz="9600" u="none" cap="none" strike="noStrike">
              <a:solidFill>
                <a:srgbClr val="C00000"/>
              </a:solidFill>
              <a:latin typeface="Lato"/>
              <a:ea typeface="Lato"/>
              <a:cs typeface="Lato"/>
              <a:sym typeface="Lato"/>
            </a:endParaRPr>
          </a:p>
        </p:txBody>
      </p:sp>
      <p:cxnSp>
        <p:nvCxnSpPr>
          <p:cNvPr id="603" name="Google Shape;603;p10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604" name="Google Shape;604;p10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
        <p:nvSpPr>
          <p:cNvPr id="605" name="Google Shape;605;p103"/>
          <p:cNvSpPr/>
          <p:nvPr/>
        </p:nvSpPr>
        <p:spPr>
          <a:xfrm>
            <a:off x="3123899" y="5281724"/>
            <a:ext cx="6263253" cy="1175706"/>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1B1B1A"/>
                </a:solidFill>
                <a:latin typeface="Lato"/>
                <a:ea typeface="Lato"/>
                <a:cs typeface="Lato"/>
                <a:sym typeface="Lato"/>
              </a:rPr>
              <a:t>How to read</a:t>
            </a:r>
            <a:endParaRPr b="0" i="1" sz="8800" u="none" cap="none" strike="noStrike">
              <a:solidFill>
                <a:srgbClr val="1B1B1A"/>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Google Shape;611;p104"/>
          <p:cNvPicPr preferRelativeResize="0"/>
          <p:nvPr/>
        </p:nvPicPr>
        <p:blipFill rotWithShape="1">
          <a:blip r:embed="rId3">
            <a:alphaModFix/>
          </a:blip>
          <a:srcRect b="0" l="13804" r="26432" t="0"/>
          <a:stretch/>
        </p:blipFill>
        <p:spPr>
          <a:xfrm>
            <a:off x="5557668" y="-1"/>
            <a:ext cx="18819983" cy="13707467"/>
          </a:xfrm>
          <a:prstGeom prst="rect">
            <a:avLst/>
          </a:prstGeom>
          <a:noFill/>
          <a:ln>
            <a:noFill/>
          </a:ln>
        </p:spPr>
      </p:pic>
      <p:sp>
        <p:nvSpPr>
          <p:cNvPr id="612" name="Google Shape;612;p104"/>
          <p:cNvSpPr/>
          <p:nvPr/>
        </p:nvSpPr>
        <p:spPr>
          <a:xfrm>
            <a:off x="3707542" y="-8534"/>
            <a:ext cx="13354202"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13" name="Google Shape;613;p104"/>
          <p:cNvSpPr/>
          <p:nvPr/>
        </p:nvSpPr>
        <p:spPr>
          <a:xfrm>
            <a:off x="3123899" y="-8533"/>
            <a:ext cx="19860085" cy="13716000"/>
          </a:xfrm>
          <a:prstGeom prst="rect">
            <a:avLst/>
          </a:prstGeom>
          <a:gradFill>
            <a:gsLst>
              <a:gs pos="0">
                <a:srgbClr val="FFFFFF">
                  <a:alpha val="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14" name="Google Shape;614;p104"/>
          <p:cNvSpPr txBox="1"/>
          <p:nvPr/>
        </p:nvSpPr>
        <p:spPr>
          <a:xfrm>
            <a:off x="3123815" y="6347841"/>
            <a:ext cx="11011201" cy="2638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Quarterly MI Analysis Workbook</a:t>
            </a:r>
            <a:endParaRPr b="0" i="0" sz="1400" u="none" cap="none" strike="noStrike">
              <a:solidFill>
                <a:srgbClr val="000000"/>
              </a:solidFill>
              <a:latin typeface="Arial"/>
              <a:ea typeface="Arial"/>
              <a:cs typeface="Arial"/>
              <a:sym typeface="Arial"/>
            </a:endParaRPr>
          </a:p>
        </p:txBody>
      </p:sp>
      <p:cxnSp>
        <p:nvCxnSpPr>
          <p:cNvPr id="615" name="Google Shape;615;p10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616" name="Google Shape;616;p10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
        <p:nvSpPr>
          <p:cNvPr id="617" name="Google Shape;617;p104"/>
          <p:cNvSpPr/>
          <p:nvPr/>
        </p:nvSpPr>
        <p:spPr>
          <a:xfrm>
            <a:off x="3123899" y="5281724"/>
            <a:ext cx="5812810" cy="1175706"/>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1B1B1A"/>
                </a:solidFill>
                <a:latin typeface="Lato"/>
                <a:ea typeface="Lato"/>
                <a:cs typeface="Lato"/>
                <a:sym typeface="Lato"/>
              </a:rPr>
              <a:t>Resources: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21" name="Shape 621"/>
        <p:cNvGrpSpPr/>
        <p:nvPr/>
      </p:nvGrpSpPr>
      <p:grpSpPr>
        <a:xfrm>
          <a:off x="0" y="0"/>
          <a:ext cx="0" cy="0"/>
          <a:chOff x="0" y="0"/>
          <a:chExt cx="0" cy="0"/>
        </a:xfrm>
      </p:grpSpPr>
      <p:pic>
        <p:nvPicPr>
          <p:cNvPr id="622" name="Google Shape;622;p105"/>
          <p:cNvPicPr preferRelativeResize="0"/>
          <p:nvPr/>
        </p:nvPicPr>
        <p:blipFill rotWithShape="1">
          <a:blip r:embed="rId3">
            <a:alphaModFix/>
          </a:blip>
          <a:srcRect b="0" l="0" r="35913" t="0"/>
          <a:stretch/>
        </p:blipFill>
        <p:spPr>
          <a:xfrm>
            <a:off x="6802707" y="0"/>
            <a:ext cx="17580320" cy="13716000"/>
          </a:xfrm>
          <a:prstGeom prst="rect">
            <a:avLst/>
          </a:prstGeom>
          <a:noFill/>
          <a:ln>
            <a:noFill/>
          </a:ln>
        </p:spPr>
      </p:pic>
      <p:sp>
        <p:nvSpPr>
          <p:cNvPr id="623" name="Google Shape;623;p105"/>
          <p:cNvSpPr/>
          <p:nvPr/>
        </p:nvSpPr>
        <p:spPr>
          <a:xfrm>
            <a:off x="6174048" y="0"/>
            <a:ext cx="17859900" cy="13716000"/>
          </a:xfrm>
          <a:prstGeom prst="rect">
            <a:avLst/>
          </a:prstGeom>
          <a:gradFill>
            <a:gsLst>
              <a:gs pos="0">
                <a:srgbClr val="FFFFFF">
                  <a:alpha val="0"/>
                </a:srgbClr>
              </a:gs>
              <a:gs pos="7000">
                <a:srgbClr val="FFFFFF">
                  <a:alpha val="0"/>
                </a:srgbClr>
              </a:gs>
              <a:gs pos="40690">
                <a:srgbClr val="FFFFFF">
                  <a:alpha val="8000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624" name="Google Shape;624;p105"/>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Quarterly Review Process</a:t>
            </a:r>
            <a:endParaRPr b="1" i="0" sz="7200" u="none" cap="none" strike="noStrike">
              <a:solidFill>
                <a:schemeClr val="dk2"/>
              </a:solidFill>
              <a:latin typeface="Lato"/>
              <a:ea typeface="Lato"/>
              <a:cs typeface="Lato"/>
              <a:sym typeface="Lato"/>
            </a:endParaRPr>
          </a:p>
        </p:txBody>
      </p:sp>
      <p:pic>
        <p:nvPicPr>
          <p:cNvPr id="625" name="Google Shape;625;p105"/>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626" name="Google Shape;626;p10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27" name="Google Shape;627;p105"/>
          <p:cNvSpPr txBox="1"/>
          <p:nvPr/>
        </p:nvSpPr>
        <p:spPr>
          <a:xfrm>
            <a:off x="1676434" y="2228342"/>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Some Questions To Reflect On:</a:t>
            </a:r>
            <a:endParaRPr b="0" i="0" sz="1400" u="none" cap="none" strike="noStrike">
              <a:solidFill>
                <a:srgbClr val="000000"/>
              </a:solidFill>
              <a:latin typeface="Arial"/>
              <a:ea typeface="Arial"/>
              <a:cs typeface="Arial"/>
              <a:sym typeface="Arial"/>
            </a:endParaRPr>
          </a:p>
        </p:txBody>
      </p:sp>
      <p:grpSp>
        <p:nvGrpSpPr>
          <p:cNvPr id="628" name="Google Shape;628;p105"/>
          <p:cNvGrpSpPr/>
          <p:nvPr/>
        </p:nvGrpSpPr>
        <p:grpSpPr>
          <a:xfrm>
            <a:off x="1676175" y="4630196"/>
            <a:ext cx="4801244" cy="4801244"/>
            <a:chOff x="7734300" y="8135865"/>
            <a:chExt cx="1303800" cy="1303800"/>
          </a:xfrm>
        </p:grpSpPr>
        <p:sp>
          <p:nvSpPr>
            <p:cNvPr id="629" name="Google Shape;629;p105"/>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0" name="Google Shape;630;p105"/>
            <p:cNvSpPr txBox="1"/>
            <p:nvPr/>
          </p:nvSpPr>
          <p:spPr>
            <a:xfrm>
              <a:off x="7923824" y="8380809"/>
              <a:ext cx="924600" cy="81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Lato"/>
                  <a:ea typeface="Lato"/>
                  <a:cs typeface="Lato"/>
                  <a:sym typeface="Lato"/>
                </a:rPr>
                <a:t>What did we do well?</a:t>
              </a:r>
              <a:endParaRPr b="0" i="0" sz="1400" u="none" cap="none" strike="noStrike">
                <a:solidFill>
                  <a:srgbClr val="000000"/>
                </a:solidFill>
                <a:latin typeface="Arial"/>
                <a:ea typeface="Arial"/>
                <a:cs typeface="Arial"/>
                <a:sym typeface="Arial"/>
              </a:endParaRPr>
            </a:p>
          </p:txBody>
        </p:sp>
      </p:grpSp>
      <p:grpSp>
        <p:nvGrpSpPr>
          <p:cNvPr id="631" name="Google Shape;631;p105"/>
          <p:cNvGrpSpPr/>
          <p:nvPr/>
        </p:nvGrpSpPr>
        <p:grpSpPr>
          <a:xfrm>
            <a:off x="7005759" y="4630194"/>
            <a:ext cx="4801244" cy="4801244"/>
            <a:chOff x="7734300" y="8135865"/>
            <a:chExt cx="1303800" cy="1303800"/>
          </a:xfrm>
        </p:grpSpPr>
        <p:sp>
          <p:nvSpPr>
            <p:cNvPr id="632" name="Google Shape;632;p105"/>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3" name="Google Shape;633;p105"/>
            <p:cNvSpPr txBox="1"/>
            <p:nvPr/>
          </p:nvSpPr>
          <p:spPr>
            <a:xfrm>
              <a:off x="7923824" y="8380809"/>
              <a:ext cx="924600" cy="81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Lato"/>
                  <a:ea typeface="Lato"/>
                  <a:cs typeface="Lato"/>
                  <a:sym typeface="Lato"/>
                </a:rPr>
                <a:t>What could we double down on?</a:t>
              </a:r>
              <a:endParaRPr b="0" i="0" sz="1400" u="none" cap="none" strike="noStrike">
                <a:solidFill>
                  <a:srgbClr val="000000"/>
                </a:solidFill>
                <a:latin typeface="Arial"/>
                <a:ea typeface="Arial"/>
                <a:cs typeface="Arial"/>
                <a:sym typeface="Arial"/>
              </a:endParaRPr>
            </a:p>
          </p:txBody>
        </p:sp>
      </p:grpSp>
      <p:grpSp>
        <p:nvGrpSpPr>
          <p:cNvPr id="634" name="Google Shape;634;p105"/>
          <p:cNvGrpSpPr/>
          <p:nvPr/>
        </p:nvGrpSpPr>
        <p:grpSpPr>
          <a:xfrm>
            <a:off x="12335345" y="4630194"/>
            <a:ext cx="4801244" cy="4801244"/>
            <a:chOff x="7734300" y="8135865"/>
            <a:chExt cx="1303800" cy="1303800"/>
          </a:xfrm>
        </p:grpSpPr>
        <p:sp>
          <p:nvSpPr>
            <p:cNvPr id="635" name="Google Shape;635;p105"/>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6" name="Google Shape;636;p105"/>
            <p:cNvSpPr txBox="1"/>
            <p:nvPr/>
          </p:nvSpPr>
          <p:spPr>
            <a:xfrm>
              <a:off x="7923824" y="8380809"/>
              <a:ext cx="924600" cy="81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Lato"/>
                  <a:ea typeface="Lato"/>
                  <a:cs typeface="Lato"/>
                  <a:sym typeface="Lato"/>
                </a:rPr>
                <a:t>What did we learn?</a:t>
              </a:r>
              <a:endParaRPr b="0" i="0" sz="1400" u="none" cap="none" strike="noStrike">
                <a:solidFill>
                  <a:srgbClr val="000000"/>
                </a:solidFill>
                <a:latin typeface="Arial"/>
                <a:ea typeface="Arial"/>
                <a:cs typeface="Arial"/>
                <a:sym typeface="Arial"/>
              </a:endParaRPr>
            </a:p>
          </p:txBody>
        </p:sp>
      </p:grpSp>
      <p:grpSp>
        <p:nvGrpSpPr>
          <p:cNvPr id="637" name="Google Shape;637;p105"/>
          <p:cNvGrpSpPr/>
          <p:nvPr/>
        </p:nvGrpSpPr>
        <p:grpSpPr>
          <a:xfrm>
            <a:off x="17664930" y="4630194"/>
            <a:ext cx="4801244" cy="4801244"/>
            <a:chOff x="7734300" y="8135865"/>
            <a:chExt cx="1303800" cy="1303800"/>
          </a:xfrm>
        </p:grpSpPr>
        <p:sp>
          <p:nvSpPr>
            <p:cNvPr id="638" name="Google Shape;638;p105"/>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9" name="Google Shape;639;p105"/>
            <p:cNvSpPr txBox="1"/>
            <p:nvPr/>
          </p:nvSpPr>
          <p:spPr>
            <a:xfrm>
              <a:off x="7829062" y="8380809"/>
              <a:ext cx="1114200" cy="81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lt1"/>
                  </a:solidFill>
                  <a:latin typeface="Lato"/>
                  <a:ea typeface="Lato"/>
                  <a:cs typeface="Lato"/>
                  <a:sym typeface="Lato"/>
                </a:rPr>
                <a:t>What could we do differently moving forward?</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43" name="Shape 643"/>
        <p:cNvGrpSpPr/>
        <p:nvPr/>
      </p:nvGrpSpPr>
      <p:grpSpPr>
        <a:xfrm>
          <a:off x="0" y="0"/>
          <a:ext cx="0" cy="0"/>
          <a:chOff x="0" y="0"/>
          <a:chExt cx="0" cy="0"/>
        </a:xfrm>
      </p:grpSpPr>
      <p:pic>
        <p:nvPicPr>
          <p:cNvPr id="644" name="Google Shape;644;p106"/>
          <p:cNvPicPr preferRelativeResize="0"/>
          <p:nvPr/>
        </p:nvPicPr>
        <p:blipFill rotWithShape="1">
          <a:blip r:embed="rId3">
            <a:alphaModFix/>
          </a:blip>
          <a:srcRect b="0" l="0" r="0" t="0"/>
          <a:stretch/>
        </p:blipFill>
        <p:spPr>
          <a:xfrm>
            <a:off x="9716852" y="0"/>
            <a:ext cx="14660798" cy="13716000"/>
          </a:xfrm>
          <a:prstGeom prst="rect">
            <a:avLst/>
          </a:prstGeom>
          <a:noFill/>
          <a:ln>
            <a:noFill/>
          </a:ln>
        </p:spPr>
      </p:pic>
      <p:sp>
        <p:nvSpPr>
          <p:cNvPr id="645" name="Google Shape;645;p106"/>
          <p:cNvSpPr/>
          <p:nvPr/>
        </p:nvSpPr>
        <p:spPr>
          <a:xfrm>
            <a:off x="7828970" y="0"/>
            <a:ext cx="16205100" cy="13716000"/>
          </a:xfrm>
          <a:prstGeom prst="rect">
            <a:avLst/>
          </a:prstGeom>
          <a:gradFill>
            <a:gsLst>
              <a:gs pos="0">
                <a:srgbClr val="FFFFFF">
                  <a:alpha val="0"/>
                </a:srgbClr>
              </a:gs>
              <a:gs pos="7000">
                <a:srgbClr val="FFFFFF">
                  <a:alpha val="0"/>
                </a:srgbClr>
              </a:gs>
              <a:gs pos="40690">
                <a:srgbClr val="FFFFFF">
                  <a:alpha val="8000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646" name="Google Shape;646;p106"/>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Quarterly Review Process</a:t>
            </a:r>
            <a:endParaRPr b="0" i="0" sz="1400" u="none" cap="none" strike="noStrike">
              <a:solidFill>
                <a:srgbClr val="000000"/>
              </a:solidFill>
              <a:latin typeface="Arial"/>
              <a:ea typeface="Arial"/>
              <a:cs typeface="Arial"/>
              <a:sym typeface="Arial"/>
            </a:endParaRPr>
          </a:p>
        </p:txBody>
      </p:sp>
      <p:pic>
        <p:nvPicPr>
          <p:cNvPr id="647" name="Google Shape;647;p106"/>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648" name="Google Shape;648;p10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49" name="Google Shape;649;p106"/>
          <p:cNvSpPr txBox="1"/>
          <p:nvPr/>
        </p:nvSpPr>
        <p:spPr>
          <a:xfrm>
            <a:off x="3123972" y="3141625"/>
            <a:ext cx="128946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Set Rocks for next quarter </a:t>
            </a:r>
            <a:r>
              <a:rPr b="0" i="1" lang="en-US" sz="4400" u="none" cap="none" strike="noStrike">
                <a:solidFill>
                  <a:srgbClr val="282927"/>
                </a:solidFill>
                <a:latin typeface="Lato"/>
                <a:ea typeface="Lato"/>
                <a:cs typeface="Lato"/>
                <a:sym typeface="Lato"/>
              </a:rPr>
              <a:t>(if it’s an annual review - update Business Plan for coming year)</a:t>
            </a:r>
            <a:endParaRPr b="0" i="1" sz="1400" u="none" cap="none" strike="noStrike">
              <a:solidFill>
                <a:srgbClr val="000000"/>
              </a:solidFill>
              <a:latin typeface="Arial"/>
              <a:ea typeface="Arial"/>
              <a:cs typeface="Arial"/>
              <a:sym typeface="Arial"/>
            </a:endParaRPr>
          </a:p>
        </p:txBody>
      </p:sp>
      <p:grpSp>
        <p:nvGrpSpPr>
          <p:cNvPr id="650" name="Google Shape;650;p106"/>
          <p:cNvGrpSpPr/>
          <p:nvPr/>
        </p:nvGrpSpPr>
        <p:grpSpPr>
          <a:xfrm>
            <a:off x="1676338" y="3303139"/>
            <a:ext cx="1010184" cy="1108506"/>
            <a:chOff x="7734300" y="8072453"/>
            <a:chExt cx="1303800" cy="1430700"/>
          </a:xfrm>
        </p:grpSpPr>
        <p:sp>
          <p:nvSpPr>
            <p:cNvPr id="651" name="Google Shape;651;p106"/>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652" name="Google Shape;652;p106"/>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4</a:t>
              </a:r>
              <a:endParaRPr b="0" i="0" sz="1600" u="none" cap="none" strike="noStrike">
                <a:solidFill>
                  <a:schemeClr val="lt1"/>
                </a:solidFill>
                <a:latin typeface="Arial"/>
                <a:ea typeface="Arial"/>
                <a:cs typeface="Arial"/>
                <a:sym typeface="Arial"/>
              </a:endParaRPr>
            </a:p>
          </p:txBody>
        </p:sp>
      </p:grpSp>
      <p:sp>
        <p:nvSpPr>
          <p:cNvPr id="653" name="Google Shape;653;p106"/>
          <p:cNvSpPr txBox="1"/>
          <p:nvPr/>
        </p:nvSpPr>
        <p:spPr>
          <a:xfrm>
            <a:off x="3123332" y="7229936"/>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Actions to take post meeting:</a:t>
            </a:r>
            <a:endParaRPr b="0" i="0" sz="1400" u="none" cap="none" strike="noStrike">
              <a:solidFill>
                <a:srgbClr val="000000"/>
              </a:solidFill>
              <a:latin typeface="Arial"/>
              <a:ea typeface="Arial"/>
              <a:cs typeface="Arial"/>
              <a:sym typeface="Arial"/>
            </a:endParaRPr>
          </a:p>
        </p:txBody>
      </p:sp>
      <p:grpSp>
        <p:nvGrpSpPr>
          <p:cNvPr id="654" name="Google Shape;654;p106"/>
          <p:cNvGrpSpPr/>
          <p:nvPr/>
        </p:nvGrpSpPr>
        <p:grpSpPr>
          <a:xfrm>
            <a:off x="1675688" y="7391441"/>
            <a:ext cx="1010184" cy="1108506"/>
            <a:chOff x="7734300" y="8072453"/>
            <a:chExt cx="1303800" cy="1430700"/>
          </a:xfrm>
        </p:grpSpPr>
        <p:sp>
          <p:nvSpPr>
            <p:cNvPr id="655" name="Google Shape;655;p106"/>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656" name="Google Shape;656;p106"/>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6</a:t>
              </a:r>
              <a:endParaRPr b="0" i="0" sz="1600" u="none" cap="none" strike="noStrike">
                <a:solidFill>
                  <a:schemeClr val="lt1"/>
                </a:solidFill>
                <a:latin typeface="Arial"/>
                <a:ea typeface="Arial"/>
                <a:cs typeface="Arial"/>
                <a:sym typeface="Arial"/>
              </a:endParaRPr>
            </a:p>
          </p:txBody>
        </p:sp>
      </p:grpSp>
      <p:sp>
        <p:nvSpPr>
          <p:cNvPr id="657" name="Google Shape;657;p106"/>
          <p:cNvSpPr txBox="1"/>
          <p:nvPr/>
        </p:nvSpPr>
        <p:spPr>
          <a:xfrm>
            <a:off x="3123982" y="4571931"/>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State of the Nation update</a:t>
            </a:r>
            <a:endParaRPr b="0" i="0" sz="1400" u="none" cap="none" strike="noStrike">
              <a:solidFill>
                <a:srgbClr val="000000"/>
              </a:solidFill>
              <a:latin typeface="Arial"/>
              <a:ea typeface="Arial"/>
              <a:cs typeface="Arial"/>
              <a:sym typeface="Arial"/>
            </a:endParaRPr>
          </a:p>
        </p:txBody>
      </p:sp>
      <p:sp>
        <p:nvSpPr>
          <p:cNvPr id="658" name="Google Shape;658;p106"/>
          <p:cNvSpPr txBox="1"/>
          <p:nvPr/>
        </p:nvSpPr>
        <p:spPr>
          <a:xfrm>
            <a:off x="3123982" y="5726400"/>
            <a:ext cx="13487700" cy="2705700"/>
          </a:xfrm>
          <a:prstGeom prst="rect">
            <a:avLst/>
          </a:prstGeom>
          <a:noFill/>
          <a:ln>
            <a:noFill/>
          </a:ln>
        </p:spPr>
        <p:txBody>
          <a:bodyPr anchorCtr="0" anchor="t" bIns="0" lIns="0" spcFirstLastPara="1" rIns="0" wrap="square" tIns="0">
            <a:noAutofit/>
          </a:bodyPr>
          <a:lstStyle/>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Update team on results and highlights from previous quarter</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Update team on plans/goals for next 90 days (or year)</a:t>
            </a:r>
            <a:endParaRPr b="0" i="0" sz="1400" u="none" cap="none" strike="noStrike">
              <a:solidFill>
                <a:srgbClr val="000000"/>
              </a:solidFill>
              <a:latin typeface="Arial"/>
              <a:ea typeface="Arial"/>
              <a:cs typeface="Arial"/>
              <a:sym typeface="Arial"/>
            </a:endParaRPr>
          </a:p>
        </p:txBody>
      </p:sp>
      <p:grpSp>
        <p:nvGrpSpPr>
          <p:cNvPr id="659" name="Google Shape;659;p106"/>
          <p:cNvGrpSpPr/>
          <p:nvPr/>
        </p:nvGrpSpPr>
        <p:grpSpPr>
          <a:xfrm>
            <a:off x="1676338" y="4733436"/>
            <a:ext cx="1010184" cy="1108506"/>
            <a:chOff x="7734300" y="8072453"/>
            <a:chExt cx="1303800" cy="1430700"/>
          </a:xfrm>
        </p:grpSpPr>
        <p:sp>
          <p:nvSpPr>
            <p:cNvPr id="660" name="Google Shape;660;p106"/>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661" name="Google Shape;661;p106"/>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5</a:t>
              </a:r>
              <a:endParaRPr b="0" i="0" sz="1600" u="none" cap="none" strike="noStrike">
                <a:solidFill>
                  <a:schemeClr val="lt1"/>
                </a:solidFill>
                <a:latin typeface="Arial"/>
                <a:ea typeface="Arial"/>
                <a:cs typeface="Arial"/>
                <a:sym typeface="Arial"/>
              </a:endParaRPr>
            </a:p>
          </p:txBody>
        </p:sp>
      </p:grpSp>
      <p:sp>
        <p:nvSpPr>
          <p:cNvPr id="662" name="Google Shape;662;p106"/>
          <p:cNvSpPr txBox="1"/>
          <p:nvPr/>
        </p:nvSpPr>
        <p:spPr>
          <a:xfrm>
            <a:off x="3123982" y="8499395"/>
            <a:ext cx="13487700" cy="2705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rgbClr val="282927"/>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rgbClr val="282927"/>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rgbClr val="282927"/>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pic>
        <p:nvPicPr>
          <p:cNvPr id="668" name="Google Shape;668;p107"/>
          <p:cNvPicPr preferRelativeResize="0"/>
          <p:nvPr>
            <p:ph idx="2" type="pic"/>
          </p:nvPr>
        </p:nvPicPr>
        <p:blipFill rotWithShape="1">
          <a:blip r:embed="rId3">
            <a:alphaModFix/>
          </a:blip>
          <a:srcRect b="7784" l="0" r="0" t="7784"/>
          <a:stretch/>
        </p:blipFill>
        <p:spPr>
          <a:xfrm>
            <a:off x="-3175" y="0"/>
            <a:ext cx="24377700" cy="13716000"/>
          </a:xfrm>
          <a:prstGeom prst="rect">
            <a:avLst/>
          </a:prstGeom>
          <a:noFill/>
          <a:ln>
            <a:noFill/>
          </a:ln>
        </p:spPr>
      </p:pic>
      <p:sp>
        <p:nvSpPr>
          <p:cNvPr id="669" name="Google Shape;669;p107"/>
          <p:cNvSpPr txBox="1"/>
          <p:nvPr/>
        </p:nvSpPr>
        <p:spPr>
          <a:xfrm>
            <a:off x="3348700" y="4589550"/>
            <a:ext cx="17673900"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You need a ‘</a:t>
            </a:r>
            <a:r>
              <a:rPr b="1" i="1" lang="en-US" sz="9600" u="none" cap="none" strike="noStrike">
                <a:solidFill>
                  <a:schemeClr val="lt1"/>
                </a:solidFill>
                <a:latin typeface="Lato"/>
                <a:ea typeface="Lato"/>
                <a:cs typeface="Lato"/>
                <a:sym typeface="Lato"/>
              </a:rPr>
              <a:t>meeting rhythm’</a:t>
            </a:r>
            <a:r>
              <a:rPr b="0" i="0" lang="en-US" sz="9600" u="none" cap="none" strike="noStrike">
                <a:solidFill>
                  <a:schemeClr val="lt1"/>
                </a:solidFill>
                <a:latin typeface="Lato"/>
                <a:ea typeface="Lato"/>
                <a:cs typeface="Lato"/>
                <a:sym typeface="Lato"/>
              </a:rPr>
              <a:t> in your business</a:t>
            </a:r>
            <a:endParaRPr b="0" i="0" sz="9600" u="none" cap="none" strike="noStrike">
              <a:solidFill>
                <a:schemeClr val="lt1"/>
              </a:solidFill>
              <a:latin typeface="Lato"/>
              <a:ea typeface="Lato"/>
              <a:cs typeface="Lato"/>
              <a:sym typeface="Lato"/>
            </a:endParaRPr>
          </a:p>
        </p:txBody>
      </p:sp>
      <p:pic>
        <p:nvPicPr>
          <p:cNvPr id="670" name="Google Shape;670;p10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71" name="Google Shape;671;p10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72" name="Google Shape;672;p107"/>
          <p:cNvSpPr/>
          <p:nvPr/>
        </p:nvSpPr>
        <p:spPr>
          <a:xfrm flipH="1">
            <a:off x="3203974" y="4467281"/>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76" name="Shape 676"/>
        <p:cNvGrpSpPr/>
        <p:nvPr/>
      </p:nvGrpSpPr>
      <p:grpSpPr>
        <a:xfrm>
          <a:off x="0" y="0"/>
          <a:ext cx="0" cy="0"/>
          <a:chOff x="0" y="0"/>
          <a:chExt cx="0" cy="0"/>
        </a:xfrm>
      </p:grpSpPr>
      <p:sp>
        <p:nvSpPr>
          <p:cNvPr id="677" name="Google Shape;677;p108"/>
          <p:cNvSpPr txBox="1"/>
          <p:nvPr/>
        </p:nvSpPr>
        <p:spPr>
          <a:xfrm>
            <a:off x="1675965" y="12054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Your Business Management Process</a:t>
            </a:r>
            <a:endParaRPr b="0" i="0" sz="1400" u="none" cap="none" strike="noStrike">
              <a:solidFill>
                <a:srgbClr val="000000"/>
              </a:solidFill>
              <a:latin typeface="Arial"/>
              <a:ea typeface="Arial"/>
              <a:cs typeface="Arial"/>
              <a:sym typeface="Arial"/>
            </a:endParaRPr>
          </a:p>
        </p:txBody>
      </p:sp>
      <p:pic>
        <p:nvPicPr>
          <p:cNvPr id="678" name="Google Shape;678;p108"/>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679" name="Google Shape;679;p10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680" name="Google Shape;680;p108"/>
          <p:cNvGrpSpPr/>
          <p:nvPr/>
        </p:nvGrpSpPr>
        <p:grpSpPr>
          <a:xfrm>
            <a:off x="7145996" y="2408318"/>
            <a:ext cx="10382917" cy="10273486"/>
            <a:chOff x="6207001" y="2342010"/>
            <a:chExt cx="10759500" cy="10646100"/>
          </a:xfrm>
        </p:grpSpPr>
        <p:sp>
          <p:nvSpPr>
            <p:cNvPr id="681" name="Google Shape;681;p108"/>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82" name="Google Shape;682;p108"/>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83" name="Google Shape;683;p108"/>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684" name="Google Shape;684;p108"/>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685" name="Google Shape;685;p108"/>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686" name="Google Shape;686;p108"/>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687" name="Google Shape;687;p108"/>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688" name="Google Shape;688;p108"/>
            <p:cNvGrpSpPr/>
            <p:nvPr/>
          </p:nvGrpSpPr>
          <p:grpSpPr>
            <a:xfrm>
              <a:off x="14823672" y="3713921"/>
              <a:ext cx="1201066" cy="7765238"/>
              <a:chOff x="14823672" y="3713921"/>
              <a:chExt cx="1201066" cy="7765238"/>
            </a:xfrm>
          </p:grpSpPr>
          <p:sp>
            <p:nvSpPr>
              <p:cNvPr id="689" name="Google Shape;689;p108"/>
              <p:cNvSpPr/>
              <p:nvPr/>
            </p:nvSpPr>
            <p:spPr>
              <a:xfrm rot="8307165">
                <a:off x="14905139" y="3945993"/>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90" name="Google Shape;690;p108"/>
              <p:cNvSpPr/>
              <p:nvPr/>
            </p:nvSpPr>
            <p:spPr>
              <a:xfrm flipH="1" rot="-8307165">
                <a:off x="15016905" y="1065013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691" name="Google Shape;691;p108"/>
            <p:cNvSpPr/>
            <p:nvPr/>
          </p:nvSpPr>
          <p:spPr>
            <a:xfrm flipH="1" rot="2492835">
              <a:off x="7226421" y="408237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92" name="Google Shape;692;p108"/>
            <p:cNvSpPr/>
            <p:nvPr/>
          </p:nvSpPr>
          <p:spPr>
            <a:xfrm rot="-2492835">
              <a:off x="7317909" y="10802387"/>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693" name="Google Shape;693;p108"/>
            <p:cNvSpPr txBox="1"/>
            <p:nvPr/>
          </p:nvSpPr>
          <p:spPr>
            <a:xfrm rot="2476318">
              <a:off x="7746129" y="5573523"/>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97" name="Shape 697"/>
        <p:cNvGrpSpPr/>
        <p:nvPr/>
      </p:nvGrpSpPr>
      <p:grpSpPr>
        <a:xfrm>
          <a:off x="0" y="0"/>
          <a:ext cx="0" cy="0"/>
          <a:chOff x="0" y="0"/>
          <a:chExt cx="0" cy="0"/>
        </a:xfrm>
      </p:grpSpPr>
      <p:sp>
        <p:nvSpPr>
          <p:cNvPr id="698" name="Google Shape;698;p109"/>
          <p:cNvSpPr txBox="1"/>
          <p:nvPr/>
        </p:nvSpPr>
        <p:spPr>
          <a:xfrm>
            <a:off x="1675965" y="12054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Your Business Management Process</a:t>
            </a:r>
            <a:endParaRPr b="0" i="0" sz="1400" u="none" cap="none" strike="noStrike">
              <a:solidFill>
                <a:srgbClr val="000000"/>
              </a:solidFill>
              <a:latin typeface="Arial"/>
              <a:ea typeface="Arial"/>
              <a:cs typeface="Arial"/>
              <a:sym typeface="Arial"/>
            </a:endParaRPr>
          </a:p>
        </p:txBody>
      </p:sp>
      <p:pic>
        <p:nvPicPr>
          <p:cNvPr id="699" name="Google Shape;699;p10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700" name="Google Shape;700;p10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701" name="Google Shape;701;p109"/>
          <p:cNvGrpSpPr/>
          <p:nvPr/>
        </p:nvGrpSpPr>
        <p:grpSpPr>
          <a:xfrm>
            <a:off x="7145996" y="2408318"/>
            <a:ext cx="10382917" cy="10273486"/>
            <a:chOff x="6207001" y="2342010"/>
            <a:chExt cx="10759500" cy="10646100"/>
          </a:xfrm>
        </p:grpSpPr>
        <p:sp>
          <p:nvSpPr>
            <p:cNvPr id="702" name="Google Shape;702;p109"/>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03" name="Google Shape;703;p109"/>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04" name="Google Shape;704;p109"/>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705" name="Google Shape;705;p109"/>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706" name="Google Shape;706;p109"/>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707" name="Google Shape;707;p109"/>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708" name="Google Shape;708;p109"/>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709" name="Google Shape;709;p109"/>
            <p:cNvGrpSpPr/>
            <p:nvPr/>
          </p:nvGrpSpPr>
          <p:grpSpPr>
            <a:xfrm>
              <a:off x="14823672" y="3713921"/>
              <a:ext cx="1201066" cy="7765238"/>
              <a:chOff x="14823672" y="3713921"/>
              <a:chExt cx="1201066" cy="7765238"/>
            </a:xfrm>
          </p:grpSpPr>
          <p:sp>
            <p:nvSpPr>
              <p:cNvPr id="710" name="Google Shape;710;p109"/>
              <p:cNvSpPr/>
              <p:nvPr/>
            </p:nvSpPr>
            <p:spPr>
              <a:xfrm rot="8307165">
                <a:off x="14905139" y="3945993"/>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11" name="Google Shape;711;p109"/>
              <p:cNvSpPr/>
              <p:nvPr/>
            </p:nvSpPr>
            <p:spPr>
              <a:xfrm flipH="1" rot="-8307165">
                <a:off x="15016905" y="1065013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712" name="Google Shape;712;p109"/>
            <p:cNvSpPr/>
            <p:nvPr/>
          </p:nvSpPr>
          <p:spPr>
            <a:xfrm flipH="1" rot="2492835">
              <a:off x="7226421" y="408237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13" name="Google Shape;713;p109"/>
            <p:cNvSpPr/>
            <p:nvPr/>
          </p:nvSpPr>
          <p:spPr>
            <a:xfrm rot="-2492835">
              <a:off x="7317909" y="10802387"/>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14" name="Google Shape;714;p109"/>
            <p:cNvSpPr txBox="1"/>
            <p:nvPr/>
          </p:nvSpPr>
          <p:spPr>
            <a:xfrm rot="2476318">
              <a:off x="7746129" y="5573523"/>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
        <p:nvSpPr>
          <p:cNvPr id="715" name="Google Shape;715;p109"/>
          <p:cNvSpPr/>
          <p:nvPr/>
        </p:nvSpPr>
        <p:spPr>
          <a:xfrm>
            <a:off x="9884555" y="2522171"/>
            <a:ext cx="5193300" cy="3928800"/>
          </a:xfrm>
          <a:prstGeom prst="ellipse">
            <a:avLst/>
          </a:prstGeom>
          <a:noFill/>
          <a:ln cap="flat" cmpd="sng" w="1016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pic>
        <p:nvPicPr>
          <p:cNvPr id="348" name="Google Shape;348;p83"/>
          <p:cNvPicPr preferRelativeResize="0"/>
          <p:nvPr/>
        </p:nvPicPr>
        <p:blipFill rotWithShape="1">
          <a:blip r:embed="rId3">
            <a:alphaModFix/>
          </a:blip>
          <a:srcRect b="0" l="0" r="0" t="0"/>
          <a:stretch/>
        </p:blipFill>
        <p:spPr>
          <a:xfrm>
            <a:off x="2255701" y="0"/>
            <a:ext cx="19866300" cy="13716000"/>
          </a:xfrm>
          <a:prstGeom prst="rect">
            <a:avLst/>
          </a:prstGeom>
          <a:noFill/>
          <a:ln>
            <a:noFill/>
          </a:ln>
        </p:spPr>
      </p:pic>
      <p:sp>
        <p:nvSpPr>
          <p:cNvPr id="349" name="Google Shape;349;p83"/>
          <p:cNvSpPr/>
          <p:nvPr/>
        </p:nvSpPr>
        <p:spPr>
          <a:xfrm>
            <a:off x="0" y="0"/>
            <a:ext cx="24377700" cy="13716000"/>
          </a:xfrm>
          <a:prstGeom prst="rect">
            <a:avLst/>
          </a:prstGeom>
          <a:solidFill>
            <a:schemeClr val="lt1">
              <a:alpha val="858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cxnSp>
        <p:nvCxnSpPr>
          <p:cNvPr id="350" name="Google Shape;350;p8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351" name="Google Shape;351;p8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grpSp>
        <p:nvGrpSpPr>
          <p:cNvPr id="352" name="Google Shape;352;p83"/>
          <p:cNvGrpSpPr/>
          <p:nvPr/>
        </p:nvGrpSpPr>
        <p:grpSpPr>
          <a:xfrm>
            <a:off x="5922583" y="5322868"/>
            <a:ext cx="12532500" cy="3070200"/>
            <a:chOff x="5759423" y="4856261"/>
            <a:chExt cx="12532500" cy="3070200"/>
          </a:xfrm>
        </p:grpSpPr>
        <p:sp>
          <p:nvSpPr>
            <p:cNvPr id="353" name="Google Shape;353;p83"/>
            <p:cNvSpPr/>
            <p:nvPr/>
          </p:nvSpPr>
          <p:spPr>
            <a:xfrm flipH="1">
              <a:off x="5759423" y="4856261"/>
              <a:ext cx="12532500" cy="30702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800">
                <a:solidFill>
                  <a:schemeClr val="lt1"/>
                </a:solidFill>
                <a:latin typeface="Lato"/>
                <a:ea typeface="Lato"/>
                <a:cs typeface="Lato"/>
                <a:sym typeface="Lato"/>
              </a:endParaRPr>
            </a:p>
          </p:txBody>
        </p:sp>
        <p:sp>
          <p:nvSpPr>
            <p:cNvPr id="354" name="Google Shape;354;p83"/>
            <p:cNvSpPr txBox="1"/>
            <p:nvPr/>
          </p:nvSpPr>
          <p:spPr>
            <a:xfrm>
              <a:off x="5906691" y="5668118"/>
              <a:ext cx="12237900" cy="1446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8800">
                  <a:solidFill>
                    <a:srgbClr val="C00000"/>
                  </a:solidFill>
                  <a:latin typeface="Lato"/>
                  <a:ea typeface="Lato"/>
                  <a:cs typeface="Lato"/>
                  <a:sym typeface="Lato"/>
                </a:rPr>
                <a:t>Review Of Day 4</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19" name="Shape 719"/>
        <p:cNvGrpSpPr/>
        <p:nvPr/>
      </p:nvGrpSpPr>
      <p:grpSpPr>
        <a:xfrm>
          <a:off x="0" y="0"/>
          <a:ext cx="0" cy="0"/>
          <a:chOff x="0" y="0"/>
          <a:chExt cx="0" cy="0"/>
        </a:xfrm>
      </p:grpSpPr>
      <p:sp>
        <p:nvSpPr>
          <p:cNvPr id="720" name="Google Shape;720;p110"/>
          <p:cNvSpPr txBox="1"/>
          <p:nvPr/>
        </p:nvSpPr>
        <p:spPr>
          <a:xfrm>
            <a:off x="1675965" y="12054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Your Business Management Process</a:t>
            </a:r>
            <a:endParaRPr b="0" i="0" sz="1400" u="none" cap="none" strike="noStrike">
              <a:solidFill>
                <a:srgbClr val="000000"/>
              </a:solidFill>
              <a:latin typeface="Arial"/>
              <a:ea typeface="Arial"/>
              <a:cs typeface="Arial"/>
              <a:sym typeface="Arial"/>
            </a:endParaRPr>
          </a:p>
        </p:txBody>
      </p:sp>
      <p:pic>
        <p:nvPicPr>
          <p:cNvPr id="721" name="Google Shape;721;p110"/>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722" name="Google Shape;722;p11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723" name="Google Shape;723;p110"/>
          <p:cNvGrpSpPr/>
          <p:nvPr/>
        </p:nvGrpSpPr>
        <p:grpSpPr>
          <a:xfrm>
            <a:off x="7145996" y="2408318"/>
            <a:ext cx="10382917" cy="10273486"/>
            <a:chOff x="6207001" y="2342010"/>
            <a:chExt cx="10759500" cy="10646100"/>
          </a:xfrm>
        </p:grpSpPr>
        <p:sp>
          <p:nvSpPr>
            <p:cNvPr id="724" name="Google Shape;724;p110"/>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25" name="Google Shape;725;p110"/>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26" name="Google Shape;726;p110"/>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727" name="Google Shape;727;p110"/>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728" name="Google Shape;728;p110"/>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729" name="Google Shape;729;p110"/>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730" name="Google Shape;730;p110"/>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731" name="Google Shape;731;p110"/>
            <p:cNvGrpSpPr/>
            <p:nvPr/>
          </p:nvGrpSpPr>
          <p:grpSpPr>
            <a:xfrm>
              <a:off x="14823672" y="3713921"/>
              <a:ext cx="1201066" cy="7765238"/>
              <a:chOff x="14823672" y="3713921"/>
              <a:chExt cx="1201066" cy="7765238"/>
            </a:xfrm>
          </p:grpSpPr>
          <p:sp>
            <p:nvSpPr>
              <p:cNvPr id="732" name="Google Shape;732;p110"/>
              <p:cNvSpPr/>
              <p:nvPr/>
            </p:nvSpPr>
            <p:spPr>
              <a:xfrm rot="8307165">
                <a:off x="14905139" y="3945993"/>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33" name="Google Shape;733;p110"/>
              <p:cNvSpPr/>
              <p:nvPr/>
            </p:nvSpPr>
            <p:spPr>
              <a:xfrm flipH="1" rot="-8307165">
                <a:off x="15016905" y="1065013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734" name="Google Shape;734;p110"/>
            <p:cNvSpPr/>
            <p:nvPr/>
          </p:nvSpPr>
          <p:spPr>
            <a:xfrm flipH="1" rot="2492835">
              <a:off x="7226421" y="408237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35" name="Google Shape;735;p110"/>
            <p:cNvSpPr/>
            <p:nvPr/>
          </p:nvSpPr>
          <p:spPr>
            <a:xfrm rot="-2492835">
              <a:off x="7317909" y="10802387"/>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36" name="Google Shape;736;p110"/>
            <p:cNvSpPr txBox="1"/>
            <p:nvPr/>
          </p:nvSpPr>
          <p:spPr>
            <a:xfrm rot="2476318">
              <a:off x="7746129" y="5573523"/>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
        <p:nvSpPr>
          <p:cNvPr id="737" name="Google Shape;737;p110"/>
          <p:cNvSpPr/>
          <p:nvPr/>
        </p:nvSpPr>
        <p:spPr>
          <a:xfrm>
            <a:off x="12802569" y="5569462"/>
            <a:ext cx="5193300" cy="3928800"/>
          </a:xfrm>
          <a:prstGeom prst="ellipse">
            <a:avLst/>
          </a:prstGeom>
          <a:noFill/>
          <a:ln cap="flat" cmpd="sng" w="1016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1" name="Shape 741"/>
        <p:cNvGrpSpPr/>
        <p:nvPr/>
      </p:nvGrpSpPr>
      <p:grpSpPr>
        <a:xfrm>
          <a:off x="0" y="0"/>
          <a:ext cx="0" cy="0"/>
          <a:chOff x="0" y="0"/>
          <a:chExt cx="0" cy="0"/>
        </a:xfrm>
      </p:grpSpPr>
      <p:sp>
        <p:nvSpPr>
          <p:cNvPr id="742" name="Google Shape;742;p111"/>
          <p:cNvSpPr txBox="1"/>
          <p:nvPr/>
        </p:nvSpPr>
        <p:spPr>
          <a:xfrm>
            <a:off x="1675965" y="12054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Your Business Management Process</a:t>
            </a:r>
            <a:endParaRPr b="0" i="0" sz="1400" u="none" cap="none" strike="noStrike">
              <a:solidFill>
                <a:srgbClr val="000000"/>
              </a:solidFill>
              <a:latin typeface="Arial"/>
              <a:ea typeface="Arial"/>
              <a:cs typeface="Arial"/>
              <a:sym typeface="Arial"/>
            </a:endParaRPr>
          </a:p>
        </p:txBody>
      </p:sp>
      <p:pic>
        <p:nvPicPr>
          <p:cNvPr id="743" name="Google Shape;743;p111"/>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744" name="Google Shape;744;p11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745" name="Google Shape;745;p111"/>
          <p:cNvGrpSpPr/>
          <p:nvPr/>
        </p:nvGrpSpPr>
        <p:grpSpPr>
          <a:xfrm>
            <a:off x="7145996" y="2408318"/>
            <a:ext cx="10382917" cy="10273486"/>
            <a:chOff x="6207001" y="2342010"/>
            <a:chExt cx="10759500" cy="10646100"/>
          </a:xfrm>
        </p:grpSpPr>
        <p:sp>
          <p:nvSpPr>
            <p:cNvPr id="746" name="Google Shape;746;p111"/>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47" name="Google Shape;747;p111"/>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48" name="Google Shape;748;p111"/>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749" name="Google Shape;749;p111"/>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750" name="Google Shape;750;p111"/>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751" name="Google Shape;751;p111"/>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752" name="Google Shape;752;p111"/>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753" name="Google Shape;753;p111"/>
            <p:cNvGrpSpPr/>
            <p:nvPr/>
          </p:nvGrpSpPr>
          <p:grpSpPr>
            <a:xfrm>
              <a:off x="14823672" y="3713921"/>
              <a:ext cx="1201066" cy="7765238"/>
              <a:chOff x="14823672" y="3713921"/>
              <a:chExt cx="1201066" cy="7765238"/>
            </a:xfrm>
          </p:grpSpPr>
          <p:sp>
            <p:nvSpPr>
              <p:cNvPr id="754" name="Google Shape;754;p111"/>
              <p:cNvSpPr/>
              <p:nvPr/>
            </p:nvSpPr>
            <p:spPr>
              <a:xfrm rot="8307165">
                <a:off x="14905139" y="3945993"/>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55" name="Google Shape;755;p111"/>
              <p:cNvSpPr/>
              <p:nvPr/>
            </p:nvSpPr>
            <p:spPr>
              <a:xfrm flipH="1" rot="-8307165">
                <a:off x="15016905" y="1065013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756" name="Google Shape;756;p111"/>
            <p:cNvSpPr/>
            <p:nvPr/>
          </p:nvSpPr>
          <p:spPr>
            <a:xfrm flipH="1" rot="2492835">
              <a:off x="7226421" y="408237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57" name="Google Shape;757;p111"/>
            <p:cNvSpPr/>
            <p:nvPr/>
          </p:nvSpPr>
          <p:spPr>
            <a:xfrm rot="-2492835">
              <a:off x="7317909" y="10802387"/>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58" name="Google Shape;758;p111"/>
            <p:cNvSpPr txBox="1"/>
            <p:nvPr/>
          </p:nvSpPr>
          <p:spPr>
            <a:xfrm rot="2476318">
              <a:off x="7746129" y="5573523"/>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
        <p:nvSpPr>
          <p:cNvPr id="759" name="Google Shape;759;p111"/>
          <p:cNvSpPr/>
          <p:nvPr/>
        </p:nvSpPr>
        <p:spPr>
          <a:xfrm>
            <a:off x="10199608" y="10701881"/>
            <a:ext cx="4275600" cy="1523400"/>
          </a:xfrm>
          <a:prstGeom prst="ellipse">
            <a:avLst/>
          </a:prstGeom>
          <a:noFill/>
          <a:ln cap="flat" cmpd="sng" w="1016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63" name="Shape 763"/>
        <p:cNvGrpSpPr/>
        <p:nvPr/>
      </p:nvGrpSpPr>
      <p:grpSpPr>
        <a:xfrm>
          <a:off x="0" y="0"/>
          <a:ext cx="0" cy="0"/>
          <a:chOff x="0" y="0"/>
          <a:chExt cx="0" cy="0"/>
        </a:xfrm>
      </p:grpSpPr>
      <p:sp>
        <p:nvSpPr>
          <p:cNvPr id="764" name="Google Shape;764;p112"/>
          <p:cNvSpPr txBox="1"/>
          <p:nvPr/>
        </p:nvSpPr>
        <p:spPr>
          <a:xfrm>
            <a:off x="1675965" y="12054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Your Business Management Process</a:t>
            </a:r>
            <a:endParaRPr b="0" i="0" sz="1400" u="none" cap="none" strike="noStrike">
              <a:solidFill>
                <a:srgbClr val="000000"/>
              </a:solidFill>
              <a:latin typeface="Arial"/>
              <a:ea typeface="Arial"/>
              <a:cs typeface="Arial"/>
              <a:sym typeface="Arial"/>
            </a:endParaRPr>
          </a:p>
        </p:txBody>
      </p:sp>
      <p:pic>
        <p:nvPicPr>
          <p:cNvPr id="765" name="Google Shape;765;p11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766" name="Google Shape;766;p11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767" name="Google Shape;767;p112"/>
          <p:cNvGrpSpPr/>
          <p:nvPr/>
        </p:nvGrpSpPr>
        <p:grpSpPr>
          <a:xfrm>
            <a:off x="7145996" y="2408318"/>
            <a:ext cx="10382917" cy="10273486"/>
            <a:chOff x="6207001" y="2342010"/>
            <a:chExt cx="10759500" cy="10646100"/>
          </a:xfrm>
        </p:grpSpPr>
        <p:sp>
          <p:nvSpPr>
            <p:cNvPr id="768" name="Google Shape;768;p112"/>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69" name="Google Shape;769;p112"/>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70" name="Google Shape;770;p112"/>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771" name="Google Shape;771;p112"/>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772" name="Google Shape;772;p112"/>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773" name="Google Shape;773;p112"/>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774" name="Google Shape;774;p112"/>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775" name="Google Shape;775;p112"/>
            <p:cNvGrpSpPr/>
            <p:nvPr/>
          </p:nvGrpSpPr>
          <p:grpSpPr>
            <a:xfrm>
              <a:off x="14823672" y="3713921"/>
              <a:ext cx="1201066" cy="7765238"/>
              <a:chOff x="14823672" y="3713921"/>
              <a:chExt cx="1201066" cy="7765238"/>
            </a:xfrm>
          </p:grpSpPr>
          <p:sp>
            <p:nvSpPr>
              <p:cNvPr id="776" name="Google Shape;776;p112"/>
              <p:cNvSpPr/>
              <p:nvPr/>
            </p:nvSpPr>
            <p:spPr>
              <a:xfrm rot="8307165">
                <a:off x="14905139" y="3945993"/>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77" name="Google Shape;777;p112"/>
              <p:cNvSpPr/>
              <p:nvPr/>
            </p:nvSpPr>
            <p:spPr>
              <a:xfrm flipH="1" rot="-8307165">
                <a:off x="15016905" y="1065013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778" name="Google Shape;778;p112"/>
            <p:cNvSpPr/>
            <p:nvPr/>
          </p:nvSpPr>
          <p:spPr>
            <a:xfrm flipH="1" rot="2492835">
              <a:off x="7226421" y="408237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79" name="Google Shape;779;p112"/>
            <p:cNvSpPr/>
            <p:nvPr/>
          </p:nvSpPr>
          <p:spPr>
            <a:xfrm rot="-2492835">
              <a:off x="7317909" y="10802387"/>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80" name="Google Shape;780;p112"/>
            <p:cNvSpPr txBox="1"/>
            <p:nvPr/>
          </p:nvSpPr>
          <p:spPr>
            <a:xfrm rot="2476318">
              <a:off x="7746129" y="5573523"/>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
        <p:nvSpPr>
          <p:cNvPr id="781" name="Google Shape;781;p112"/>
          <p:cNvSpPr/>
          <p:nvPr/>
        </p:nvSpPr>
        <p:spPr>
          <a:xfrm>
            <a:off x="9740844" y="8516024"/>
            <a:ext cx="5193300" cy="3928800"/>
          </a:xfrm>
          <a:prstGeom prst="ellipse">
            <a:avLst/>
          </a:prstGeom>
          <a:noFill/>
          <a:ln cap="flat" cmpd="sng" w="1016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85" name="Shape 785"/>
        <p:cNvGrpSpPr/>
        <p:nvPr/>
      </p:nvGrpSpPr>
      <p:grpSpPr>
        <a:xfrm>
          <a:off x="0" y="0"/>
          <a:ext cx="0" cy="0"/>
          <a:chOff x="0" y="0"/>
          <a:chExt cx="0" cy="0"/>
        </a:xfrm>
      </p:grpSpPr>
      <p:sp>
        <p:nvSpPr>
          <p:cNvPr id="786" name="Google Shape;786;p113"/>
          <p:cNvSpPr txBox="1"/>
          <p:nvPr/>
        </p:nvSpPr>
        <p:spPr>
          <a:xfrm>
            <a:off x="1675965" y="12054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Your Business Management Process</a:t>
            </a:r>
            <a:endParaRPr b="0" i="0" sz="1400" u="none" cap="none" strike="noStrike">
              <a:solidFill>
                <a:srgbClr val="000000"/>
              </a:solidFill>
              <a:latin typeface="Arial"/>
              <a:ea typeface="Arial"/>
              <a:cs typeface="Arial"/>
              <a:sym typeface="Arial"/>
            </a:endParaRPr>
          </a:p>
        </p:txBody>
      </p:sp>
      <p:pic>
        <p:nvPicPr>
          <p:cNvPr id="787" name="Google Shape;787;p113"/>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788" name="Google Shape;788;p11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789" name="Google Shape;789;p113"/>
          <p:cNvGrpSpPr/>
          <p:nvPr/>
        </p:nvGrpSpPr>
        <p:grpSpPr>
          <a:xfrm>
            <a:off x="7145996" y="2408318"/>
            <a:ext cx="10382917" cy="10273486"/>
            <a:chOff x="6207001" y="2342010"/>
            <a:chExt cx="10759500" cy="10646100"/>
          </a:xfrm>
        </p:grpSpPr>
        <p:sp>
          <p:nvSpPr>
            <p:cNvPr id="790" name="Google Shape;790;p113"/>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91" name="Google Shape;791;p113"/>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92" name="Google Shape;792;p113"/>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793" name="Google Shape;793;p113"/>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794" name="Google Shape;794;p113"/>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795" name="Google Shape;795;p113"/>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796" name="Google Shape;796;p113"/>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797" name="Google Shape;797;p113"/>
            <p:cNvGrpSpPr/>
            <p:nvPr/>
          </p:nvGrpSpPr>
          <p:grpSpPr>
            <a:xfrm>
              <a:off x="14823672" y="3713921"/>
              <a:ext cx="1201066" cy="7765238"/>
              <a:chOff x="14823672" y="3713921"/>
              <a:chExt cx="1201066" cy="7765238"/>
            </a:xfrm>
          </p:grpSpPr>
          <p:sp>
            <p:nvSpPr>
              <p:cNvPr id="798" name="Google Shape;798;p113"/>
              <p:cNvSpPr/>
              <p:nvPr/>
            </p:nvSpPr>
            <p:spPr>
              <a:xfrm rot="8307165">
                <a:off x="14905139" y="3945993"/>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99" name="Google Shape;799;p113"/>
              <p:cNvSpPr/>
              <p:nvPr/>
            </p:nvSpPr>
            <p:spPr>
              <a:xfrm flipH="1" rot="-8307165">
                <a:off x="15016905" y="1065013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800" name="Google Shape;800;p113"/>
            <p:cNvSpPr/>
            <p:nvPr/>
          </p:nvSpPr>
          <p:spPr>
            <a:xfrm flipH="1" rot="2492835">
              <a:off x="7226421" y="408237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801" name="Google Shape;801;p113"/>
            <p:cNvSpPr/>
            <p:nvPr/>
          </p:nvSpPr>
          <p:spPr>
            <a:xfrm rot="-2492835">
              <a:off x="7317909" y="10802387"/>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802" name="Google Shape;802;p113"/>
            <p:cNvSpPr txBox="1"/>
            <p:nvPr/>
          </p:nvSpPr>
          <p:spPr>
            <a:xfrm rot="2476318">
              <a:off x="7746129" y="5573523"/>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
        <p:nvSpPr>
          <p:cNvPr id="803" name="Google Shape;803;p113"/>
          <p:cNvSpPr/>
          <p:nvPr/>
        </p:nvSpPr>
        <p:spPr>
          <a:xfrm>
            <a:off x="6298645" y="5707600"/>
            <a:ext cx="5193300" cy="3928800"/>
          </a:xfrm>
          <a:prstGeom prst="ellipse">
            <a:avLst/>
          </a:prstGeom>
          <a:noFill/>
          <a:ln cap="flat" cmpd="sng" w="1016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pic>
        <p:nvPicPr>
          <p:cNvPr id="808" name="Google Shape;808;p114"/>
          <p:cNvPicPr preferRelativeResize="0"/>
          <p:nvPr/>
        </p:nvPicPr>
        <p:blipFill rotWithShape="1">
          <a:blip r:embed="rId3">
            <a:alphaModFix/>
          </a:blip>
          <a:srcRect b="0" l="26690" r="20769" t="0"/>
          <a:stretch/>
        </p:blipFill>
        <p:spPr>
          <a:xfrm>
            <a:off x="12306300" y="0"/>
            <a:ext cx="12071350" cy="13716000"/>
          </a:xfrm>
          <a:prstGeom prst="rect">
            <a:avLst/>
          </a:prstGeom>
          <a:noFill/>
          <a:ln>
            <a:noFill/>
          </a:ln>
        </p:spPr>
      </p:pic>
      <p:sp>
        <p:nvSpPr>
          <p:cNvPr id="809" name="Google Shape;809;p114"/>
          <p:cNvSpPr/>
          <p:nvPr/>
        </p:nvSpPr>
        <p:spPr>
          <a:xfrm>
            <a:off x="10896600" y="0"/>
            <a:ext cx="13201800" cy="137160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810" name="Google Shape;810;p114"/>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811" name="Google Shape;811;p114"/>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812" name="Google Shape;812;p114"/>
          <p:cNvSpPr/>
          <p:nvPr/>
        </p:nvSpPr>
        <p:spPr>
          <a:xfrm flipH="1">
            <a:off x="0" y="1066801"/>
            <a:ext cx="16535400" cy="1714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813" name="Google Shape;813;p114"/>
          <p:cNvSpPr txBox="1"/>
          <p:nvPr/>
        </p:nvSpPr>
        <p:spPr>
          <a:xfrm>
            <a:off x="1447369" y="1434751"/>
            <a:ext cx="213081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lt1"/>
                </a:solidFill>
                <a:latin typeface="Lato"/>
                <a:ea typeface="Lato"/>
                <a:cs typeface="Lato"/>
                <a:sym typeface="Lato"/>
              </a:rPr>
              <a:t>State of the Nation (SOTN) Agenda</a:t>
            </a:r>
            <a:endParaRPr b="0" i="0" sz="1400" u="none" cap="none" strike="noStrike">
              <a:solidFill>
                <a:schemeClr val="lt1"/>
              </a:solidFill>
              <a:latin typeface="Arial"/>
              <a:ea typeface="Arial"/>
              <a:cs typeface="Arial"/>
              <a:sym typeface="Arial"/>
            </a:endParaRPr>
          </a:p>
        </p:txBody>
      </p:sp>
      <p:pic>
        <p:nvPicPr>
          <p:cNvPr id="814" name="Google Shape;814;p11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815" name="Google Shape;815;p11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816" name="Google Shape;816;p114"/>
          <p:cNvSpPr txBox="1"/>
          <p:nvPr/>
        </p:nvSpPr>
        <p:spPr>
          <a:xfrm>
            <a:off x="1447369" y="3619501"/>
            <a:ext cx="20746500" cy="8662500"/>
          </a:xfrm>
          <a:prstGeom prst="rect">
            <a:avLst/>
          </a:prstGeom>
          <a:noFill/>
          <a:ln>
            <a:noFill/>
          </a:ln>
        </p:spPr>
        <p:txBody>
          <a:bodyPr anchorCtr="0" anchor="t" bIns="45700" lIns="91425" spcFirstLastPara="1" rIns="91425" wrap="square" tIns="45700">
            <a:noAutofit/>
          </a:bodyPr>
          <a:lstStyle/>
          <a:p>
            <a:pPr indent="-641350" lvl="0" marL="685800" marR="0" rtl="0" algn="l">
              <a:lnSpc>
                <a:spcPct val="100000"/>
              </a:lnSpc>
              <a:spcBef>
                <a:spcPts val="0"/>
              </a:spcBef>
              <a:spcAft>
                <a:spcPts val="0"/>
              </a:spcAft>
              <a:buClr>
                <a:srgbClr val="0B0F10"/>
              </a:buClr>
              <a:buSzPts val="4800"/>
              <a:buFont typeface="Arial"/>
              <a:buChar char="•"/>
            </a:pPr>
            <a:r>
              <a:rPr b="1" i="0" lang="en-US" sz="4800" u="none" cap="none" strike="noStrike">
                <a:solidFill>
                  <a:srgbClr val="0B0F10"/>
                </a:solidFill>
                <a:latin typeface="Lato"/>
                <a:ea typeface="Lato"/>
                <a:cs typeface="Lato"/>
                <a:sym typeface="Lato"/>
              </a:rPr>
              <a:t>Welcome</a:t>
            </a:r>
            <a:endParaRPr b="1" i="0" sz="4800" u="none" cap="none" strike="noStrike">
              <a:solidFill>
                <a:srgbClr val="0B0F10"/>
              </a:solidFill>
              <a:latin typeface="Lato"/>
              <a:ea typeface="Lato"/>
              <a:cs typeface="Lato"/>
              <a:sym typeface="Lato"/>
            </a:endParaRPr>
          </a:p>
          <a:p>
            <a:pPr indent="-641350" lvl="0" marL="685800" marR="0" rtl="0" algn="l">
              <a:lnSpc>
                <a:spcPct val="100000"/>
              </a:lnSpc>
              <a:spcBef>
                <a:spcPts val="0"/>
              </a:spcBef>
              <a:spcAft>
                <a:spcPts val="0"/>
              </a:spcAft>
              <a:buClr>
                <a:srgbClr val="0B0F10"/>
              </a:buClr>
              <a:buSzPts val="4800"/>
              <a:buFont typeface="Arial"/>
              <a:buChar char="•"/>
            </a:pPr>
            <a:r>
              <a:rPr b="1" i="0" lang="en-US" sz="4800" u="none" cap="none" strike="noStrike">
                <a:solidFill>
                  <a:srgbClr val="0B0F10"/>
                </a:solidFill>
                <a:latin typeface="Lato"/>
                <a:ea typeface="Lato"/>
                <a:cs typeface="Lato"/>
                <a:sym typeface="Lato"/>
              </a:rPr>
              <a:t>The Business Plan</a:t>
            </a:r>
            <a:endParaRPr b="1" i="0" sz="4800" u="none" cap="none" strike="noStrike">
              <a:solidFill>
                <a:srgbClr val="0B0F10"/>
              </a:solidFill>
              <a:latin typeface="Lato"/>
              <a:ea typeface="Lato"/>
              <a:cs typeface="Lato"/>
              <a:sym typeface="Lato"/>
            </a:endParaRPr>
          </a:p>
          <a:p>
            <a:pPr indent="-781050" lvl="1" marL="1447800" marR="0" rtl="0" algn="l">
              <a:lnSpc>
                <a:spcPct val="100000"/>
              </a:lnSpc>
              <a:spcBef>
                <a:spcPts val="0"/>
              </a:spcBef>
              <a:spcAft>
                <a:spcPts val="0"/>
              </a:spcAft>
              <a:buClr>
                <a:srgbClr val="0B0F10"/>
              </a:buClr>
              <a:buSzPts val="4000"/>
              <a:buFont typeface="Noto Sans Symbols"/>
              <a:buChar char="✔"/>
            </a:pPr>
            <a:r>
              <a:rPr b="0" i="1" lang="en-US" sz="4000" u="none" cap="none" strike="noStrike">
                <a:solidFill>
                  <a:srgbClr val="0B0F10"/>
                </a:solidFill>
                <a:latin typeface="Lato"/>
                <a:ea typeface="Lato"/>
                <a:cs typeface="Lato"/>
                <a:sym typeface="Lato"/>
              </a:rPr>
              <a:t>Core values</a:t>
            </a:r>
            <a:endParaRPr b="0" i="1" sz="4000" u="none" cap="none" strike="noStrike">
              <a:solidFill>
                <a:srgbClr val="0B0F10"/>
              </a:solidFill>
              <a:latin typeface="Lato"/>
              <a:ea typeface="Lato"/>
              <a:cs typeface="Lato"/>
              <a:sym typeface="Lato"/>
            </a:endParaRPr>
          </a:p>
          <a:p>
            <a:pPr indent="-781050" lvl="1" marL="1447800" marR="0" rtl="0" algn="l">
              <a:lnSpc>
                <a:spcPct val="100000"/>
              </a:lnSpc>
              <a:spcBef>
                <a:spcPts val="0"/>
              </a:spcBef>
              <a:spcAft>
                <a:spcPts val="0"/>
              </a:spcAft>
              <a:buClr>
                <a:srgbClr val="0B0F10"/>
              </a:buClr>
              <a:buSzPts val="4000"/>
              <a:buFont typeface="Noto Sans Symbols"/>
              <a:buChar char="✔"/>
            </a:pPr>
            <a:r>
              <a:rPr b="0" i="1" lang="en-US" sz="4000" u="none" cap="none" strike="noStrike">
                <a:solidFill>
                  <a:srgbClr val="0B0F10"/>
                </a:solidFill>
                <a:latin typeface="Lato"/>
                <a:ea typeface="Lato"/>
                <a:cs typeface="Lato"/>
                <a:sym typeface="Lato"/>
              </a:rPr>
              <a:t>Our purpose</a:t>
            </a:r>
            <a:endParaRPr b="0" i="1" sz="4000" u="none" cap="none" strike="noStrike">
              <a:solidFill>
                <a:srgbClr val="0B0F10"/>
              </a:solidFill>
              <a:latin typeface="Lato"/>
              <a:ea typeface="Lato"/>
              <a:cs typeface="Lato"/>
              <a:sym typeface="Lato"/>
            </a:endParaRPr>
          </a:p>
          <a:p>
            <a:pPr indent="-781050" lvl="1" marL="1447800" marR="0" rtl="0" algn="l">
              <a:lnSpc>
                <a:spcPct val="100000"/>
              </a:lnSpc>
              <a:spcBef>
                <a:spcPts val="0"/>
              </a:spcBef>
              <a:spcAft>
                <a:spcPts val="0"/>
              </a:spcAft>
              <a:buClr>
                <a:srgbClr val="0B0F10"/>
              </a:buClr>
              <a:buSzPts val="4000"/>
              <a:buFont typeface="Noto Sans Symbols"/>
              <a:buChar char="✔"/>
            </a:pPr>
            <a:r>
              <a:rPr b="0" i="1" lang="en-US" sz="4000" u="none" cap="none" strike="noStrike">
                <a:solidFill>
                  <a:srgbClr val="0B0F10"/>
                </a:solidFill>
                <a:latin typeface="Lato"/>
                <a:ea typeface="Lato"/>
                <a:cs typeface="Lato"/>
                <a:sym typeface="Lato"/>
              </a:rPr>
              <a:t>Our niche</a:t>
            </a:r>
            <a:endParaRPr b="0" i="1" sz="4000" u="none" cap="none" strike="noStrike">
              <a:solidFill>
                <a:srgbClr val="0B0F10"/>
              </a:solidFill>
              <a:latin typeface="Lato"/>
              <a:ea typeface="Lato"/>
              <a:cs typeface="Lato"/>
              <a:sym typeface="Lato"/>
            </a:endParaRPr>
          </a:p>
          <a:p>
            <a:pPr indent="-781050" lvl="1" marL="1447800" marR="0" rtl="0" algn="l">
              <a:lnSpc>
                <a:spcPct val="100000"/>
              </a:lnSpc>
              <a:spcBef>
                <a:spcPts val="0"/>
              </a:spcBef>
              <a:spcAft>
                <a:spcPts val="0"/>
              </a:spcAft>
              <a:buClr>
                <a:srgbClr val="0B0F10"/>
              </a:buClr>
              <a:buSzPts val="4000"/>
              <a:buFont typeface="Noto Sans Symbols"/>
              <a:buChar char="✔"/>
            </a:pPr>
            <a:r>
              <a:rPr b="0" i="1" lang="en-US" sz="4000" u="none" cap="none" strike="noStrike">
                <a:solidFill>
                  <a:srgbClr val="0B0F10"/>
                </a:solidFill>
                <a:latin typeface="Lato"/>
                <a:ea typeface="Lato"/>
                <a:cs typeface="Lato"/>
                <a:sym typeface="Lato"/>
              </a:rPr>
              <a:t>10 year BHAG</a:t>
            </a:r>
            <a:endParaRPr b="0" i="1" sz="4000" u="none" cap="none" strike="noStrike">
              <a:solidFill>
                <a:srgbClr val="0B0F10"/>
              </a:solidFill>
              <a:latin typeface="Lato"/>
              <a:ea typeface="Lato"/>
              <a:cs typeface="Lato"/>
              <a:sym typeface="Lato"/>
            </a:endParaRPr>
          </a:p>
          <a:p>
            <a:pPr indent="-781050" lvl="1" marL="1447800" marR="0" rtl="0" algn="l">
              <a:lnSpc>
                <a:spcPct val="100000"/>
              </a:lnSpc>
              <a:spcBef>
                <a:spcPts val="0"/>
              </a:spcBef>
              <a:spcAft>
                <a:spcPts val="0"/>
              </a:spcAft>
              <a:buClr>
                <a:srgbClr val="0B0F10"/>
              </a:buClr>
              <a:buSzPts val="4000"/>
              <a:buFont typeface="Noto Sans Symbols"/>
              <a:buChar char="✔"/>
            </a:pPr>
            <a:r>
              <a:rPr b="0" i="1" lang="en-US" sz="4000" u="none" cap="none" strike="noStrike">
                <a:solidFill>
                  <a:srgbClr val="0B0F10"/>
                </a:solidFill>
                <a:latin typeface="Lato"/>
                <a:ea typeface="Lato"/>
                <a:cs typeface="Lato"/>
                <a:sym typeface="Lato"/>
              </a:rPr>
              <a:t>In 3 years time</a:t>
            </a:r>
            <a:endParaRPr b="0" i="1" sz="4000" u="none" cap="none" strike="noStrike">
              <a:solidFill>
                <a:srgbClr val="0B0F10"/>
              </a:solidFill>
              <a:latin typeface="Lato"/>
              <a:ea typeface="Lato"/>
              <a:cs typeface="Lato"/>
              <a:sym typeface="Lato"/>
            </a:endParaRPr>
          </a:p>
          <a:p>
            <a:pPr indent="-781050" lvl="1" marL="1447800" marR="0" rtl="0" algn="l">
              <a:lnSpc>
                <a:spcPct val="100000"/>
              </a:lnSpc>
              <a:spcBef>
                <a:spcPts val="0"/>
              </a:spcBef>
              <a:spcAft>
                <a:spcPts val="0"/>
              </a:spcAft>
              <a:buClr>
                <a:srgbClr val="0B0F10"/>
              </a:buClr>
              <a:buSzPts val="4000"/>
              <a:buFont typeface="Noto Sans Symbols"/>
              <a:buChar char="✔"/>
            </a:pPr>
            <a:r>
              <a:rPr b="0" i="1" lang="en-US" sz="4000" u="none" cap="none" strike="noStrike">
                <a:solidFill>
                  <a:srgbClr val="0B0F10"/>
                </a:solidFill>
                <a:latin typeface="Lato"/>
                <a:ea typeface="Lato"/>
                <a:cs typeface="Lato"/>
                <a:sym typeface="Lato"/>
              </a:rPr>
              <a:t>In 1 years time</a:t>
            </a:r>
            <a:endParaRPr b="0" i="1" sz="4000" u="none" cap="none" strike="noStrike">
              <a:solidFill>
                <a:srgbClr val="0B0F10"/>
              </a:solidFill>
              <a:latin typeface="Lato"/>
              <a:ea typeface="Lato"/>
              <a:cs typeface="Lato"/>
              <a:sym typeface="Lato"/>
            </a:endParaRPr>
          </a:p>
          <a:p>
            <a:pPr indent="-641350" lvl="0" marL="685800" marR="0" rtl="0" algn="l">
              <a:lnSpc>
                <a:spcPct val="100000"/>
              </a:lnSpc>
              <a:spcBef>
                <a:spcPts val="0"/>
              </a:spcBef>
              <a:spcAft>
                <a:spcPts val="0"/>
              </a:spcAft>
              <a:buClr>
                <a:srgbClr val="0B0F10"/>
              </a:buClr>
              <a:buSzPts val="4800"/>
              <a:buFont typeface="Arial"/>
              <a:buChar char="•"/>
            </a:pPr>
            <a:r>
              <a:rPr b="1" i="0" lang="en-US" sz="4800" u="none" cap="none" strike="noStrike">
                <a:solidFill>
                  <a:srgbClr val="0B0F10"/>
                </a:solidFill>
                <a:latin typeface="Lato"/>
                <a:ea typeface="Lato"/>
                <a:cs typeface="Lato"/>
                <a:sym typeface="Lato"/>
              </a:rPr>
              <a:t>Quarterly Goals Review (past quarter)</a:t>
            </a:r>
            <a:endParaRPr b="1" i="0" sz="4800" u="none" cap="none" strike="noStrike">
              <a:solidFill>
                <a:srgbClr val="0B0F10"/>
              </a:solidFill>
              <a:latin typeface="Lato"/>
              <a:ea typeface="Lato"/>
              <a:cs typeface="Lato"/>
              <a:sym typeface="Lato"/>
            </a:endParaRPr>
          </a:p>
          <a:p>
            <a:pPr indent="-641350" lvl="0" marL="685800" marR="0" rtl="0" algn="l">
              <a:lnSpc>
                <a:spcPct val="100000"/>
              </a:lnSpc>
              <a:spcBef>
                <a:spcPts val="0"/>
              </a:spcBef>
              <a:spcAft>
                <a:spcPts val="0"/>
              </a:spcAft>
              <a:buClr>
                <a:srgbClr val="0B0F10"/>
              </a:buClr>
              <a:buSzPts val="4800"/>
              <a:buFont typeface="Arial"/>
              <a:buChar char="•"/>
            </a:pPr>
            <a:r>
              <a:rPr b="1" i="0" lang="en-US" sz="4800" u="none" cap="none" strike="noStrike">
                <a:solidFill>
                  <a:srgbClr val="0B0F10"/>
                </a:solidFill>
                <a:latin typeface="Lato"/>
                <a:ea typeface="Lato"/>
                <a:cs typeface="Lato"/>
                <a:sym typeface="Lato"/>
              </a:rPr>
              <a:t>Quarterly Goals For Next Quarter</a:t>
            </a:r>
            <a:endParaRPr b="1" i="0" sz="4800" u="none" cap="none" strike="noStrike">
              <a:solidFill>
                <a:srgbClr val="0B0F10"/>
              </a:solidFill>
              <a:latin typeface="Lato"/>
              <a:ea typeface="Lato"/>
              <a:cs typeface="Lato"/>
              <a:sym typeface="Lato"/>
            </a:endParaRPr>
          </a:p>
          <a:p>
            <a:pPr indent="-641350" lvl="0" marL="685800" marR="0" rtl="0" algn="l">
              <a:lnSpc>
                <a:spcPct val="100000"/>
              </a:lnSpc>
              <a:spcBef>
                <a:spcPts val="0"/>
              </a:spcBef>
              <a:spcAft>
                <a:spcPts val="0"/>
              </a:spcAft>
              <a:buClr>
                <a:srgbClr val="0B0F10"/>
              </a:buClr>
              <a:buSzPts val="4800"/>
              <a:buFont typeface="Arial"/>
              <a:buChar char="•"/>
            </a:pPr>
            <a:r>
              <a:rPr b="1" i="0" lang="en-US" sz="4800" u="none" cap="none" strike="noStrike">
                <a:solidFill>
                  <a:srgbClr val="0B0F10"/>
                </a:solidFill>
                <a:latin typeface="Lato"/>
                <a:ea typeface="Lato"/>
                <a:cs typeface="Lato"/>
                <a:sym typeface="Lato"/>
              </a:rPr>
              <a:t>Questions</a:t>
            </a:r>
            <a:endParaRPr b="1" i="0" sz="4800" u="none" cap="none" strike="noStrike">
              <a:solidFill>
                <a:srgbClr val="0B0F10"/>
              </a:solidFill>
              <a:latin typeface="Lato"/>
              <a:ea typeface="Lato"/>
              <a:cs typeface="Lato"/>
              <a:sym typeface="Lato"/>
            </a:endParaRPr>
          </a:p>
          <a:p>
            <a:pPr indent="-381000" lvl="0" marL="1447800" marR="0" rtl="0" algn="l">
              <a:lnSpc>
                <a:spcPct val="100000"/>
              </a:lnSpc>
              <a:spcBef>
                <a:spcPts val="0"/>
              </a:spcBef>
              <a:spcAft>
                <a:spcPts val="0"/>
              </a:spcAft>
              <a:buClr>
                <a:srgbClr val="000000"/>
              </a:buClr>
              <a:buSzPts val="4800"/>
              <a:buFont typeface="Arial"/>
              <a:buNone/>
            </a:pPr>
            <a:r>
              <a:t/>
            </a:r>
            <a:endParaRPr b="0" i="0" sz="4400" u="none" cap="none" strike="noStrike">
              <a:solidFill>
                <a:srgbClr val="0B0F10"/>
              </a:solidFill>
              <a:latin typeface="Lato"/>
              <a:ea typeface="Lato"/>
              <a:cs typeface="Lato"/>
              <a:sym typeface="Lato"/>
            </a:endParaRPr>
          </a:p>
          <a:p>
            <a:pPr indent="-381000" lvl="0" marL="1447800" marR="0" rtl="0" algn="l">
              <a:lnSpc>
                <a:spcPct val="100000"/>
              </a:lnSpc>
              <a:spcBef>
                <a:spcPts val="0"/>
              </a:spcBef>
              <a:spcAft>
                <a:spcPts val="0"/>
              </a:spcAft>
              <a:buClr>
                <a:srgbClr val="000000"/>
              </a:buClr>
              <a:buSzPts val="4800"/>
              <a:buFont typeface="Arial"/>
              <a:buNone/>
            </a:pPr>
            <a:r>
              <a:t/>
            </a:r>
            <a:endParaRPr b="0" i="0" sz="4400" u="none" cap="none" strike="noStrike">
              <a:solidFill>
                <a:srgbClr val="0B0F10"/>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pic>
        <p:nvPicPr>
          <p:cNvPr id="821" name="Google Shape;821;p115"/>
          <p:cNvPicPr preferRelativeResize="0"/>
          <p:nvPr>
            <p:ph idx="2" type="pic"/>
          </p:nvPr>
        </p:nvPicPr>
        <p:blipFill rotWithShape="1">
          <a:blip r:embed="rId3">
            <a:alphaModFix/>
          </a:blip>
          <a:srcRect b="10610" l="0" r="0" t="10618"/>
          <a:stretch/>
        </p:blipFill>
        <p:spPr>
          <a:xfrm>
            <a:off x="-3176" y="0"/>
            <a:ext cx="24377700" cy="13716000"/>
          </a:xfrm>
          <a:prstGeom prst="rect">
            <a:avLst/>
          </a:prstGeom>
          <a:noFill/>
          <a:ln>
            <a:noFill/>
          </a:ln>
        </p:spPr>
      </p:pic>
      <p:sp>
        <p:nvSpPr>
          <p:cNvPr id="822" name="Google Shape;822;p115"/>
          <p:cNvSpPr/>
          <p:nvPr/>
        </p:nvSpPr>
        <p:spPr>
          <a:xfrm flipH="1">
            <a:off x="5720689" y="5053394"/>
            <a:ext cx="12936600" cy="3240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23" name="Google Shape;823;p115"/>
          <p:cNvSpPr txBox="1"/>
          <p:nvPr/>
        </p:nvSpPr>
        <p:spPr>
          <a:xfrm>
            <a:off x="4769205" y="5406696"/>
            <a:ext cx="14839200" cy="266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1" lang="en-US" sz="16600" u="none" cap="none" strike="noStrike">
                <a:solidFill>
                  <a:schemeClr val="lt1"/>
                </a:solidFill>
                <a:latin typeface="Lato"/>
                <a:ea typeface="Lato"/>
                <a:cs typeface="Lato"/>
                <a:sym typeface="Lato"/>
              </a:rPr>
              <a:t>Welcome</a:t>
            </a:r>
            <a:endParaRPr b="0" i="0" sz="2000" u="none" cap="none" strike="noStrike">
              <a:solidFill>
                <a:srgbClr val="000000"/>
              </a:solidFill>
              <a:latin typeface="Arial"/>
              <a:ea typeface="Arial"/>
              <a:cs typeface="Arial"/>
              <a:sym typeface="Arial"/>
            </a:endParaRPr>
          </a:p>
        </p:txBody>
      </p:sp>
      <p:pic>
        <p:nvPicPr>
          <p:cNvPr id="824" name="Google Shape;824;p115"/>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825" name="Google Shape;825;p115"/>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26" name="Google Shape;826;p11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827" name="Google Shape;827;p11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pic>
        <p:nvPicPr>
          <p:cNvPr id="833" name="Google Shape;833;p116"/>
          <p:cNvPicPr preferRelativeResize="0"/>
          <p:nvPr/>
        </p:nvPicPr>
        <p:blipFill rotWithShape="1">
          <a:blip r:embed="rId3">
            <a:alphaModFix/>
          </a:blip>
          <a:srcRect b="19354" l="0" r="0" t="0"/>
          <a:stretch/>
        </p:blipFill>
        <p:spPr>
          <a:xfrm>
            <a:off x="0" y="1440543"/>
            <a:ext cx="24377649" cy="12275458"/>
          </a:xfrm>
          <a:prstGeom prst="rect">
            <a:avLst/>
          </a:prstGeom>
          <a:noFill/>
          <a:ln>
            <a:noFill/>
          </a:ln>
        </p:spPr>
      </p:pic>
      <p:sp>
        <p:nvSpPr>
          <p:cNvPr id="834" name="Google Shape;834;p116"/>
          <p:cNvSpPr/>
          <p:nvPr/>
        </p:nvSpPr>
        <p:spPr>
          <a:xfrm rot="5400000">
            <a:off x="6485050" y="-6080775"/>
            <a:ext cx="11407500" cy="24377700"/>
          </a:xfrm>
          <a:prstGeom prst="rect">
            <a:avLst/>
          </a:prstGeom>
          <a:gradFill>
            <a:gsLst>
              <a:gs pos="0">
                <a:srgbClr val="FFFFFF">
                  <a:alpha val="0"/>
                </a:srgbClr>
              </a:gs>
              <a:gs pos="8000">
                <a:srgbClr val="FFFFFF">
                  <a:alpha val="0"/>
                </a:srgbClr>
              </a:gs>
              <a:gs pos="41000">
                <a:srgbClr val="FFFFFF">
                  <a:alpha val="80392"/>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835" name="Google Shape;835;p116"/>
          <p:cNvSpPr txBox="1"/>
          <p:nvPr/>
        </p:nvSpPr>
        <p:spPr>
          <a:xfrm>
            <a:off x="2090075" y="2648800"/>
            <a:ext cx="20197500" cy="5989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6600"/>
              <a:buFont typeface="Arial"/>
              <a:buNone/>
            </a:pPr>
            <a:r>
              <a:rPr b="0" i="1" lang="en-US" sz="6600" u="none" cap="none" strike="noStrike">
                <a:solidFill>
                  <a:srgbClr val="000000"/>
                </a:solidFill>
                <a:latin typeface="Lato"/>
                <a:ea typeface="Lato"/>
                <a:cs typeface="Lato"/>
                <a:sym typeface="Lato"/>
              </a:rPr>
              <a:t>“Thanks for coming along to our quarterly State of the Nation meeting. Our purpose today is to update you on our plans for the future, and our current progress. If you have a question about anything as we work through this, please just ask.”</a:t>
            </a:r>
            <a:endParaRPr b="0" i="1" sz="66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400"/>
              <a:buFont typeface="Arial"/>
              <a:buNone/>
            </a:pPr>
            <a:r>
              <a:t/>
            </a:r>
            <a:endParaRPr b="0" i="0" sz="4400" u="none" cap="none" strike="noStrike">
              <a:solidFill>
                <a:srgbClr val="000000"/>
              </a:solidFill>
              <a:latin typeface="Lato"/>
              <a:ea typeface="Lato"/>
              <a:cs typeface="Lato"/>
              <a:sym typeface="Lato"/>
            </a:endParaRPr>
          </a:p>
        </p:txBody>
      </p:sp>
      <p:pic>
        <p:nvPicPr>
          <p:cNvPr id="836" name="Google Shape;836;p116"/>
          <p:cNvPicPr preferRelativeResize="0"/>
          <p:nvPr/>
        </p:nvPicPr>
        <p:blipFill rotWithShape="1">
          <a:blip r:embed="rId4">
            <a:alphaModFix/>
          </a:blip>
          <a:srcRect b="0" l="0" r="0" t="0"/>
          <a:stretch/>
        </p:blipFill>
        <p:spPr>
          <a:xfrm>
            <a:off x="1675960" y="11811681"/>
            <a:ext cx="2895900" cy="1209000"/>
          </a:xfrm>
          <a:prstGeom prst="rect">
            <a:avLst/>
          </a:prstGeom>
          <a:noFill/>
          <a:ln>
            <a:noFill/>
          </a:ln>
        </p:spPr>
      </p:pic>
      <p:cxnSp>
        <p:nvCxnSpPr>
          <p:cNvPr id="837" name="Google Shape;837;p116"/>
          <p:cNvCxnSpPr/>
          <p:nvPr/>
        </p:nvCxnSpPr>
        <p:spPr>
          <a:xfrm>
            <a:off x="4966964"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38" name="Google Shape;838;p11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839" name="Google Shape;839;p11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pic>
        <p:nvPicPr>
          <p:cNvPr id="845" name="Google Shape;845;p117"/>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846" name="Google Shape;846;p117"/>
          <p:cNvGrpSpPr/>
          <p:nvPr/>
        </p:nvGrpSpPr>
        <p:grpSpPr>
          <a:xfrm>
            <a:off x="3200400" y="0"/>
            <a:ext cx="19469100" cy="13716000"/>
            <a:chOff x="3200400" y="0"/>
            <a:chExt cx="19469100" cy="13716000"/>
          </a:xfrm>
        </p:grpSpPr>
        <p:sp>
          <p:nvSpPr>
            <p:cNvPr id="847" name="Google Shape;847;p117"/>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848" name="Google Shape;848;p117"/>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849" name="Google Shape;849;p117"/>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50" name="Google Shape;850;p117"/>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851" name="Google Shape;851;p117"/>
          <p:cNvSpPr/>
          <p:nvPr/>
        </p:nvSpPr>
        <p:spPr>
          <a:xfrm>
            <a:off x="1577950" y="4429596"/>
            <a:ext cx="18567300" cy="9234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Core values</a:t>
            </a:r>
            <a:endParaRPr b="1" i="0" sz="5400" u="none" cap="none" strike="noStrike">
              <a:solidFill>
                <a:schemeClr val="accent1"/>
              </a:solidFill>
              <a:latin typeface="Calibri"/>
              <a:ea typeface="Calibri"/>
              <a:cs typeface="Calibri"/>
              <a:sym typeface="Calibri"/>
            </a:endParaRPr>
          </a:p>
        </p:txBody>
      </p:sp>
      <p:cxnSp>
        <p:nvCxnSpPr>
          <p:cNvPr id="852" name="Google Shape;852;p11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53" name="Google Shape;853;p117"/>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854" name="Google Shape;854;p117"/>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855" name="Google Shape;855;p117"/>
          <p:cNvSpPr/>
          <p:nvPr/>
        </p:nvSpPr>
        <p:spPr>
          <a:xfrm rot="5400000">
            <a:off x="1493825" y="4673271"/>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pic>
        <p:nvPicPr>
          <p:cNvPr id="861" name="Google Shape;861;p118"/>
          <p:cNvPicPr preferRelativeResize="0"/>
          <p:nvPr>
            <p:ph idx="2" type="pic"/>
          </p:nvPr>
        </p:nvPicPr>
        <p:blipFill rotWithShape="1">
          <a:blip r:embed="rId3">
            <a:alphaModFix/>
          </a:blip>
          <a:srcRect b="6717" l="0" r="0" t="6717"/>
          <a:stretch/>
        </p:blipFill>
        <p:spPr>
          <a:xfrm>
            <a:off x="-3176" y="0"/>
            <a:ext cx="24377700" cy="13716000"/>
          </a:xfrm>
          <a:prstGeom prst="rect">
            <a:avLst/>
          </a:prstGeom>
          <a:noFill/>
          <a:ln>
            <a:noFill/>
          </a:ln>
        </p:spPr>
      </p:pic>
      <p:sp>
        <p:nvSpPr>
          <p:cNvPr id="862" name="Google Shape;862;p118"/>
          <p:cNvSpPr txBox="1"/>
          <p:nvPr/>
        </p:nvSpPr>
        <p:spPr>
          <a:xfrm>
            <a:off x="3348698" y="3915326"/>
            <a:ext cx="17673900"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US" sz="9600" u="none" cap="none" strike="noStrike">
                <a:solidFill>
                  <a:schemeClr val="lt1"/>
                </a:solidFill>
                <a:latin typeface="Lato"/>
                <a:ea typeface="Lato"/>
                <a:cs typeface="Lato"/>
                <a:sym typeface="Lato"/>
              </a:rPr>
              <a:t>Tell the full story behind each core value</a:t>
            </a:r>
            <a:endParaRPr b="0" i="0" sz="9600" u="none" cap="none" strike="noStrike">
              <a:solidFill>
                <a:schemeClr val="lt1"/>
              </a:solidFill>
              <a:latin typeface="Lato"/>
              <a:ea typeface="Lato"/>
              <a:cs typeface="Lato"/>
              <a:sym typeface="Lato"/>
            </a:endParaRPr>
          </a:p>
        </p:txBody>
      </p:sp>
      <p:sp>
        <p:nvSpPr>
          <p:cNvPr id="863" name="Google Shape;863;p118"/>
          <p:cNvSpPr/>
          <p:nvPr/>
        </p:nvSpPr>
        <p:spPr>
          <a:xfrm flipH="1">
            <a:off x="3203971" y="3793057"/>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cxnSp>
        <p:nvCxnSpPr>
          <p:cNvPr id="864" name="Google Shape;864;p11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65" name="Google Shape;865;p118"/>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0" name="Shape 870"/>
        <p:cNvGrpSpPr/>
        <p:nvPr/>
      </p:nvGrpSpPr>
      <p:grpSpPr>
        <a:xfrm>
          <a:off x="0" y="0"/>
          <a:ext cx="0" cy="0"/>
          <a:chOff x="0" y="0"/>
          <a:chExt cx="0" cy="0"/>
        </a:xfrm>
      </p:grpSpPr>
      <p:pic>
        <p:nvPicPr>
          <p:cNvPr id="871" name="Google Shape;871;p119"/>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872" name="Google Shape;872;p119"/>
          <p:cNvGrpSpPr/>
          <p:nvPr/>
        </p:nvGrpSpPr>
        <p:grpSpPr>
          <a:xfrm>
            <a:off x="3200400" y="0"/>
            <a:ext cx="19469100" cy="13716000"/>
            <a:chOff x="3200400" y="0"/>
            <a:chExt cx="19469100" cy="13716000"/>
          </a:xfrm>
        </p:grpSpPr>
        <p:sp>
          <p:nvSpPr>
            <p:cNvPr id="873" name="Google Shape;873;p119"/>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874" name="Google Shape;874;p119"/>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875" name="Google Shape;875;p119"/>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76" name="Google Shape;876;p119"/>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877" name="Google Shape;877;p119"/>
          <p:cNvSpPr/>
          <p:nvPr/>
        </p:nvSpPr>
        <p:spPr>
          <a:xfrm>
            <a:off x="1577950" y="4429596"/>
            <a:ext cx="18567300" cy="20622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24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Our purpose</a:t>
            </a:r>
            <a:endParaRPr/>
          </a:p>
        </p:txBody>
      </p:sp>
      <p:cxnSp>
        <p:nvCxnSpPr>
          <p:cNvPr id="878" name="Google Shape;878;p11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79" name="Google Shape;879;p119"/>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880" name="Google Shape;880;p119"/>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881" name="Google Shape;881;p119"/>
          <p:cNvSpPr/>
          <p:nvPr/>
        </p:nvSpPr>
        <p:spPr>
          <a:xfrm rot="5400000">
            <a:off x="1493825" y="5741071"/>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grpSp>
        <p:nvGrpSpPr>
          <p:cNvPr id="359" name="Google Shape;359;p84"/>
          <p:cNvGrpSpPr/>
          <p:nvPr/>
        </p:nvGrpSpPr>
        <p:grpSpPr>
          <a:xfrm>
            <a:off x="0" y="0"/>
            <a:ext cx="24333194" cy="13716000"/>
            <a:chOff x="0" y="0"/>
            <a:chExt cx="24333194" cy="13716000"/>
          </a:xfrm>
        </p:grpSpPr>
        <p:pic>
          <p:nvPicPr>
            <p:cNvPr id="360" name="Google Shape;360;p84"/>
            <p:cNvPicPr preferRelativeResize="0"/>
            <p:nvPr/>
          </p:nvPicPr>
          <p:blipFill rotWithShape="1">
            <a:blip r:embed="rId3">
              <a:alphaModFix/>
            </a:blip>
            <a:srcRect b="0" l="41082" r="0" t="0"/>
            <a:stretch/>
          </p:blipFill>
          <p:spPr>
            <a:xfrm flipH="1">
              <a:off x="4630994" y="0"/>
              <a:ext cx="1417500" cy="13716000"/>
            </a:xfrm>
            <a:prstGeom prst="rect">
              <a:avLst/>
            </a:prstGeom>
            <a:noFill/>
            <a:ln>
              <a:noFill/>
            </a:ln>
          </p:spPr>
        </p:pic>
        <p:pic>
          <p:nvPicPr>
            <p:cNvPr id="361" name="Google Shape;361;p84"/>
            <p:cNvPicPr preferRelativeResize="0"/>
            <p:nvPr/>
          </p:nvPicPr>
          <p:blipFill rotWithShape="1">
            <a:blip r:embed="rId4">
              <a:alphaModFix/>
            </a:blip>
            <a:srcRect b="0" l="18639" r="0" t="0"/>
            <a:stretch/>
          </p:blipFill>
          <p:spPr>
            <a:xfrm>
              <a:off x="6048494" y="0"/>
              <a:ext cx="18284700" cy="13716000"/>
            </a:xfrm>
            <a:prstGeom prst="rect">
              <a:avLst/>
            </a:prstGeom>
            <a:noFill/>
            <a:ln>
              <a:noFill/>
            </a:ln>
          </p:spPr>
        </p:pic>
        <p:pic>
          <p:nvPicPr>
            <p:cNvPr id="362" name="Google Shape;362;p84"/>
            <p:cNvPicPr preferRelativeResize="0"/>
            <p:nvPr/>
          </p:nvPicPr>
          <p:blipFill rotWithShape="1">
            <a:blip r:embed="rId4">
              <a:alphaModFix/>
            </a:blip>
            <a:srcRect b="0" l="0" r="79392" t="0"/>
            <a:stretch/>
          </p:blipFill>
          <p:spPr>
            <a:xfrm>
              <a:off x="0" y="0"/>
              <a:ext cx="4631100" cy="13716000"/>
            </a:xfrm>
            <a:prstGeom prst="rect">
              <a:avLst/>
            </a:prstGeom>
            <a:noFill/>
            <a:ln>
              <a:noFill/>
            </a:ln>
          </p:spPr>
        </p:pic>
      </p:grpSp>
      <p:pic>
        <p:nvPicPr>
          <p:cNvPr id="363" name="Google Shape;363;p84"/>
          <p:cNvPicPr preferRelativeResize="0"/>
          <p:nvPr/>
        </p:nvPicPr>
        <p:blipFill rotWithShape="1">
          <a:blip r:embed="rId5">
            <a:alphaModFix/>
          </a:blip>
          <a:srcRect b="0" l="0" r="0" t="0"/>
          <a:stretch/>
        </p:blipFill>
        <p:spPr>
          <a:xfrm>
            <a:off x="10679488" y="830804"/>
            <a:ext cx="2895900" cy="1209000"/>
          </a:xfrm>
          <a:prstGeom prst="rect">
            <a:avLst/>
          </a:prstGeom>
          <a:noFill/>
          <a:ln>
            <a:noFill/>
          </a:ln>
        </p:spPr>
      </p:pic>
      <p:sp>
        <p:nvSpPr>
          <p:cNvPr id="364" name="Google Shape;364;p84"/>
          <p:cNvSpPr txBox="1"/>
          <p:nvPr/>
        </p:nvSpPr>
        <p:spPr>
          <a:xfrm>
            <a:off x="5443743" y="5211611"/>
            <a:ext cx="13367400" cy="3342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8800">
                <a:solidFill>
                  <a:srgbClr val="393A39"/>
                </a:solidFill>
                <a:latin typeface="Lato"/>
                <a:ea typeface="Lato"/>
                <a:cs typeface="Lato"/>
                <a:sym typeface="Lato"/>
              </a:rPr>
              <a:t>How are you</a:t>
            </a:r>
            <a:r>
              <a:rPr b="1" i="1" lang="en-US" sz="8800">
                <a:solidFill>
                  <a:srgbClr val="393A39"/>
                </a:solidFill>
                <a:latin typeface="Lato"/>
                <a:ea typeface="Lato"/>
                <a:cs typeface="Lato"/>
                <a:sym typeface="Lato"/>
              </a:rPr>
              <a:t> </a:t>
            </a:r>
            <a:r>
              <a:rPr b="1" i="1" lang="en-US" sz="8800" u="none" cap="none" strike="noStrike">
                <a:solidFill>
                  <a:schemeClr val="accent1"/>
                </a:solidFill>
                <a:latin typeface="Lato"/>
                <a:ea typeface="Lato"/>
                <a:cs typeface="Lato"/>
                <a:sym typeface="Lato"/>
              </a:rPr>
              <a:t>feeling </a:t>
            </a:r>
            <a:r>
              <a:rPr b="1" i="1" lang="en-US" sz="8800" u="none" cap="none" strike="noStrike">
                <a:solidFill>
                  <a:srgbClr val="393A39"/>
                </a:solidFill>
                <a:latin typeface="Lato"/>
                <a:ea typeface="Lato"/>
                <a:cs typeface="Lato"/>
                <a:sym typeface="Lato"/>
              </a:rPr>
              <a:t>about your business? </a:t>
            </a:r>
            <a:endParaRPr b="1" i="1" sz="41300" u="none" cap="none" strike="noStrike">
              <a:solidFill>
                <a:schemeClr val="accen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pic>
        <p:nvPicPr>
          <p:cNvPr id="887" name="Google Shape;887;p120"/>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888" name="Google Shape;888;p120"/>
          <p:cNvGrpSpPr/>
          <p:nvPr/>
        </p:nvGrpSpPr>
        <p:grpSpPr>
          <a:xfrm>
            <a:off x="3200400" y="0"/>
            <a:ext cx="19469100" cy="13716000"/>
            <a:chOff x="3200400" y="0"/>
            <a:chExt cx="19469100" cy="13716000"/>
          </a:xfrm>
        </p:grpSpPr>
        <p:sp>
          <p:nvSpPr>
            <p:cNvPr id="889" name="Google Shape;889;p120"/>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890" name="Google Shape;890;p120"/>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891" name="Google Shape;891;p120"/>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892" name="Google Shape;892;p120"/>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893" name="Google Shape;893;p120"/>
          <p:cNvSpPr/>
          <p:nvPr/>
        </p:nvSpPr>
        <p:spPr>
          <a:xfrm>
            <a:off x="1577950" y="4429596"/>
            <a:ext cx="18567300" cy="32010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24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24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Our niche</a:t>
            </a:r>
            <a:endParaRPr/>
          </a:p>
        </p:txBody>
      </p:sp>
      <p:cxnSp>
        <p:nvCxnSpPr>
          <p:cNvPr id="894" name="Google Shape;894;p12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95" name="Google Shape;895;p120"/>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896" name="Google Shape;896;p120"/>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897" name="Google Shape;897;p120"/>
          <p:cNvSpPr/>
          <p:nvPr/>
        </p:nvSpPr>
        <p:spPr>
          <a:xfrm rot="5400000">
            <a:off x="1493825" y="6893096"/>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pic>
        <p:nvPicPr>
          <p:cNvPr id="903" name="Google Shape;903;p121"/>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904" name="Google Shape;904;p121"/>
          <p:cNvGrpSpPr/>
          <p:nvPr/>
        </p:nvGrpSpPr>
        <p:grpSpPr>
          <a:xfrm>
            <a:off x="3200400" y="0"/>
            <a:ext cx="19469100" cy="13716000"/>
            <a:chOff x="3200400" y="0"/>
            <a:chExt cx="19469100" cy="13716000"/>
          </a:xfrm>
        </p:grpSpPr>
        <p:sp>
          <p:nvSpPr>
            <p:cNvPr id="905" name="Google Shape;905;p121"/>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906" name="Google Shape;906;p121"/>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907" name="Google Shape;907;p121"/>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08" name="Google Shape;908;p121"/>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909" name="Google Shape;909;p121"/>
          <p:cNvSpPr/>
          <p:nvPr/>
        </p:nvSpPr>
        <p:spPr>
          <a:xfrm>
            <a:off x="1577950" y="4429596"/>
            <a:ext cx="18567300" cy="43398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24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24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24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10 year BHAG</a:t>
            </a:r>
            <a:endParaRPr/>
          </a:p>
        </p:txBody>
      </p:sp>
      <p:cxnSp>
        <p:nvCxnSpPr>
          <p:cNvPr id="910" name="Google Shape;910;p12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11" name="Google Shape;911;p121"/>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912" name="Google Shape;912;p121"/>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913" name="Google Shape;913;p121"/>
          <p:cNvSpPr/>
          <p:nvPr/>
        </p:nvSpPr>
        <p:spPr>
          <a:xfrm rot="5400000">
            <a:off x="1493825" y="7959896"/>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pic>
        <p:nvPicPr>
          <p:cNvPr id="919" name="Google Shape;919;p122"/>
          <p:cNvPicPr preferRelativeResize="0"/>
          <p:nvPr/>
        </p:nvPicPr>
        <p:blipFill rotWithShape="1">
          <a:blip r:embed="rId3">
            <a:alphaModFix/>
          </a:blip>
          <a:srcRect b="0" l="0" r="0" t="0"/>
          <a:stretch/>
        </p:blipFill>
        <p:spPr>
          <a:xfrm>
            <a:off x="7645791" y="0"/>
            <a:ext cx="16731860" cy="13716000"/>
          </a:xfrm>
          <a:prstGeom prst="rect">
            <a:avLst/>
          </a:prstGeom>
          <a:noFill/>
          <a:ln>
            <a:noFill/>
          </a:ln>
        </p:spPr>
      </p:pic>
      <p:sp>
        <p:nvSpPr>
          <p:cNvPr id="920" name="Google Shape;920;p122"/>
          <p:cNvSpPr/>
          <p:nvPr/>
        </p:nvSpPr>
        <p:spPr>
          <a:xfrm>
            <a:off x="4571865" y="0"/>
            <a:ext cx="165735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921" name="Google Shape;921;p122"/>
          <p:cNvSpPr/>
          <p:nvPr/>
        </p:nvSpPr>
        <p:spPr>
          <a:xfrm>
            <a:off x="4006256" y="0"/>
            <a:ext cx="108426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pic>
        <p:nvPicPr>
          <p:cNvPr id="922" name="Google Shape;922;p12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923" name="Google Shape;923;p12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924" name="Google Shape;924;p122"/>
          <p:cNvSpPr txBox="1"/>
          <p:nvPr/>
        </p:nvSpPr>
        <p:spPr>
          <a:xfrm>
            <a:off x="2691191" y="2933700"/>
            <a:ext cx="8395800" cy="6325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1" lang="en-US" sz="11500" u="none" cap="none" strike="noStrike">
                <a:solidFill>
                  <a:schemeClr val="accent1"/>
                </a:solidFill>
                <a:latin typeface="Lato"/>
                <a:ea typeface="Lato"/>
                <a:cs typeface="Lato"/>
                <a:sym typeface="Lato"/>
              </a:rPr>
              <a:t>Share your vision and ambition</a:t>
            </a:r>
            <a:endParaRPr/>
          </a:p>
          <a:p>
            <a:pPr indent="0" lvl="0" marL="0" marR="0" rtl="0" algn="l">
              <a:lnSpc>
                <a:spcPct val="90000"/>
              </a:lnSpc>
              <a:spcBef>
                <a:spcPts val="0"/>
              </a:spcBef>
              <a:spcAft>
                <a:spcPts val="0"/>
              </a:spcAft>
              <a:buNone/>
            </a:pPr>
            <a:r>
              <a:rPr b="0" i="1" lang="en-US" sz="5400" u="none" cap="none" strike="noStrike">
                <a:solidFill>
                  <a:schemeClr val="accent5"/>
                </a:solidFill>
                <a:latin typeface="Lato"/>
                <a:ea typeface="Lato"/>
                <a:cs typeface="Lato"/>
                <a:sym typeface="Lato"/>
              </a:rPr>
              <a:t>(get everyone pointing in the same direction)</a:t>
            </a:r>
            <a:endParaRPr b="0" i="1" sz="5400" u="none" cap="none" strike="noStrike">
              <a:solidFill>
                <a:schemeClr val="accent5"/>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sp>
        <p:nvSpPr>
          <p:cNvPr id="930" name="Google Shape;930;p123"/>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Explain the 5 big steps:</a:t>
            </a:r>
            <a:endParaRPr/>
          </a:p>
        </p:txBody>
      </p:sp>
      <p:grpSp>
        <p:nvGrpSpPr>
          <p:cNvPr id="931" name="Google Shape;931;p123"/>
          <p:cNvGrpSpPr/>
          <p:nvPr/>
        </p:nvGrpSpPr>
        <p:grpSpPr>
          <a:xfrm>
            <a:off x="1578024" y="4767474"/>
            <a:ext cx="21283069" cy="2779260"/>
            <a:chOff x="1577950" y="4295325"/>
            <a:chExt cx="22752907" cy="2971200"/>
          </a:xfrm>
        </p:grpSpPr>
        <p:sp>
          <p:nvSpPr>
            <p:cNvPr id="932" name="Google Shape;932;p123"/>
            <p:cNvSpPr/>
            <p:nvPr/>
          </p:nvSpPr>
          <p:spPr>
            <a:xfrm>
              <a:off x="1577950" y="4295325"/>
              <a:ext cx="4991100" cy="2971200"/>
            </a:xfrm>
            <a:prstGeom prst="homePlate">
              <a:avLst>
                <a:gd fmla="val 26919"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33" name="Google Shape;933;p123"/>
            <p:cNvSpPr txBox="1"/>
            <p:nvPr/>
          </p:nvSpPr>
          <p:spPr>
            <a:xfrm>
              <a:off x="2089100" y="5225750"/>
              <a:ext cx="44799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Big step 1</a:t>
              </a:r>
              <a:endParaRPr/>
            </a:p>
          </p:txBody>
        </p:sp>
        <p:grpSp>
          <p:nvGrpSpPr>
            <p:cNvPr id="934" name="Google Shape;934;p123"/>
            <p:cNvGrpSpPr/>
            <p:nvPr/>
          </p:nvGrpSpPr>
          <p:grpSpPr>
            <a:xfrm>
              <a:off x="5915907" y="4295325"/>
              <a:ext cx="5426479" cy="2971200"/>
              <a:chOff x="5915907" y="4295325"/>
              <a:chExt cx="5426479" cy="2971200"/>
            </a:xfrm>
          </p:grpSpPr>
          <p:sp>
            <p:nvSpPr>
              <p:cNvPr id="935" name="Google Shape;935;p123"/>
              <p:cNvSpPr/>
              <p:nvPr/>
            </p:nvSpPr>
            <p:spPr>
              <a:xfrm>
                <a:off x="5915907" y="4295325"/>
                <a:ext cx="4991100" cy="2971200"/>
              </a:xfrm>
              <a:prstGeom prst="chevron">
                <a:avLst>
                  <a:gd fmla="val 27041"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36" name="Google Shape;936;p123"/>
              <p:cNvSpPr txBox="1"/>
              <p:nvPr/>
            </p:nvSpPr>
            <p:spPr>
              <a:xfrm>
                <a:off x="6862486" y="5225750"/>
                <a:ext cx="44799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Big step 2</a:t>
                </a:r>
                <a:endParaRPr b="0" i="0" sz="6000" u="none" cap="none" strike="noStrike">
                  <a:solidFill>
                    <a:schemeClr val="lt1"/>
                  </a:solidFill>
                  <a:latin typeface="Lato"/>
                  <a:ea typeface="Lato"/>
                  <a:cs typeface="Lato"/>
                  <a:sym typeface="Lato"/>
                </a:endParaRPr>
              </a:p>
            </p:txBody>
          </p:sp>
        </p:grpSp>
        <p:grpSp>
          <p:nvGrpSpPr>
            <p:cNvPr id="937" name="Google Shape;937;p123"/>
            <p:cNvGrpSpPr/>
            <p:nvPr/>
          </p:nvGrpSpPr>
          <p:grpSpPr>
            <a:xfrm>
              <a:off x="10241164" y="4295325"/>
              <a:ext cx="5426479" cy="2971200"/>
              <a:chOff x="5915907" y="4295325"/>
              <a:chExt cx="5426479" cy="2971200"/>
            </a:xfrm>
          </p:grpSpPr>
          <p:sp>
            <p:nvSpPr>
              <p:cNvPr id="938" name="Google Shape;938;p123"/>
              <p:cNvSpPr/>
              <p:nvPr/>
            </p:nvSpPr>
            <p:spPr>
              <a:xfrm>
                <a:off x="5915907" y="4295325"/>
                <a:ext cx="4991100" cy="2971200"/>
              </a:xfrm>
              <a:prstGeom prst="chevron">
                <a:avLst>
                  <a:gd fmla="val 27041"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39" name="Google Shape;939;p123"/>
              <p:cNvSpPr txBox="1"/>
              <p:nvPr/>
            </p:nvSpPr>
            <p:spPr>
              <a:xfrm>
                <a:off x="6862486" y="5225750"/>
                <a:ext cx="44799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Big step 3</a:t>
                </a:r>
                <a:endParaRPr b="0" i="0" sz="6000" u="none" cap="none" strike="noStrike">
                  <a:solidFill>
                    <a:schemeClr val="lt1"/>
                  </a:solidFill>
                  <a:latin typeface="Lato"/>
                  <a:ea typeface="Lato"/>
                  <a:cs typeface="Lato"/>
                  <a:sym typeface="Lato"/>
                </a:endParaRPr>
              </a:p>
            </p:txBody>
          </p:sp>
        </p:grpSp>
        <p:grpSp>
          <p:nvGrpSpPr>
            <p:cNvPr id="940" name="Google Shape;940;p123"/>
            <p:cNvGrpSpPr/>
            <p:nvPr/>
          </p:nvGrpSpPr>
          <p:grpSpPr>
            <a:xfrm>
              <a:off x="14579121" y="4295325"/>
              <a:ext cx="5426479" cy="2971200"/>
              <a:chOff x="5915907" y="4295325"/>
              <a:chExt cx="5426479" cy="2971200"/>
            </a:xfrm>
          </p:grpSpPr>
          <p:sp>
            <p:nvSpPr>
              <p:cNvPr id="941" name="Google Shape;941;p123"/>
              <p:cNvSpPr/>
              <p:nvPr/>
            </p:nvSpPr>
            <p:spPr>
              <a:xfrm>
                <a:off x="5915907" y="4295325"/>
                <a:ext cx="4991100" cy="2971200"/>
              </a:xfrm>
              <a:prstGeom prst="chevron">
                <a:avLst>
                  <a:gd fmla="val 27041"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42" name="Google Shape;942;p123"/>
              <p:cNvSpPr txBox="1"/>
              <p:nvPr/>
            </p:nvSpPr>
            <p:spPr>
              <a:xfrm>
                <a:off x="6862486" y="5225750"/>
                <a:ext cx="44799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Big step 4</a:t>
                </a:r>
                <a:endParaRPr b="0" i="0" sz="6000" u="none" cap="none" strike="noStrike">
                  <a:solidFill>
                    <a:schemeClr val="lt1"/>
                  </a:solidFill>
                  <a:latin typeface="Lato"/>
                  <a:ea typeface="Lato"/>
                  <a:cs typeface="Lato"/>
                  <a:sym typeface="Lato"/>
                </a:endParaRPr>
              </a:p>
            </p:txBody>
          </p:sp>
        </p:grpSp>
        <p:grpSp>
          <p:nvGrpSpPr>
            <p:cNvPr id="943" name="Google Shape;943;p123"/>
            <p:cNvGrpSpPr/>
            <p:nvPr/>
          </p:nvGrpSpPr>
          <p:grpSpPr>
            <a:xfrm>
              <a:off x="18904378" y="4295325"/>
              <a:ext cx="5426479" cy="2971200"/>
              <a:chOff x="5915907" y="4295325"/>
              <a:chExt cx="5426479" cy="2971200"/>
            </a:xfrm>
          </p:grpSpPr>
          <p:sp>
            <p:nvSpPr>
              <p:cNvPr id="944" name="Google Shape;944;p123"/>
              <p:cNvSpPr/>
              <p:nvPr/>
            </p:nvSpPr>
            <p:spPr>
              <a:xfrm>
                <a:off x="5915907" y="4295325"/>
                <a:ext cx="4991100" cy="2971200"/>
              </a:xfrm>
              <a:prstGeom prst="chevron">
                <a:avLst>
                  <a:gd fmla="val 27041"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45" name="Google Shape;945;p123"/>
              <p:cNvSpPr txBox="1"/>
              <p:nvPr/>
            </p:nvSpPr>
            <p:spPr>
              <a:xfrm>
                <a:off x="6862486" y="5225750"/>
                <a:ext cx="44799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Big step 5</a:t>
                </a:r>
                <a:endParaRPr b="0" i="0" sz="6000" u="none" cap="none" strike="noStrike">
                  <a:solidFill>
                    <a:schemeClr val="lt1"/>
                  </a:solidFill>
                  <a:latin typeface="Lato"/>
                  <a:ea typeface="Lato"/>
                  <a:cs typeface="Lato"/>
                  <a:sym typeface="Lato"/>
                </a:endParaRPr>
              </a:p>
            </p:txBody>
          </p:sp>
        </p:gr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0" name="Shape 950"/>
        <p:cNvGrpSpPr/>
        <p:nvPr/>
      </p:nvGrpSpPr>
      <p:grpSpPr>
        <a:xfrm>
          <a:off x="0" y="0"/>
          <a:ext cx="0" cy="0"/>
          <a:chOff x="0" y="0"/>
          <a:chExt cx="0" cy="0"/>
        </a:xfrm>
      </p:grpSpPr>
      <p:pic>
        <p:nvPicPr>
          <p:cNvPr id="951" name="Google Shape;951;p124"/>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952" name="Google Shape;952;p124"/>
          <p:cNvGrpSpPr/>
          <p:nvPr/>
        </p:nvGrpSpPr>
        <p:grpSpPr>
          <a:xfrm>
            <a:off x="3200400" y="0"/>
            <a:ext cx="19469100" cy="13716000"/>
            <a:chOff x="3200400" y="0"/>
            <a:chExt cx="19469100" cy="13716000"/>
          </a:xfrm>
        </p:grpSpPr>
        <p:sp>
          <p:nvSpPr>
            <p:cNvPr id="953" name="Google Shape;953;p124"/>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954" name="Google Shape;954;p124"/>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955" name="Google Shape;955;p124"/>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956" name="Google Shape;956;p124"/>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957" name="Google Shape;957;p124"/>
          <p:cNvSpPr/>
          <p:nvPr/>
        </p:nvSpPr>
        <p:spPr>
          <a:xfrm>
            <a:off x="1577950" y="4429596"/>
            <a:ext cx="18567300" cy="54783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24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24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24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24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In 3 years time</a:t>
            </a:r>
            <a:endParaRPr/>
          </a:p>
        </p:txBody>
      </p:sp>
      <p:cxnSp>
        <p:nvCxnSpPr>
          <p:cNvPr id="958" name="Google Shape;958;p12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59" name="Google Shape;959;p124"/>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960" name="Google Shape;960;p124"/>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961" name="Google Shape;961;p124"/>
          <p:cNvSpPr/>
          <p:nvPr/>
        </p:nvSpPr>
        <p:spPr>
          <a:xfrm rot="5400000">
            <a:off x="1493825" y="9120936"/>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6" name="Shape 966"/>
        <p:cNvGrpSpPr/>
        <p:nvPr/>
      </p:nvGrpSpPr>
      <p:grpSpPr>
        <a:xfrm>
          <a:off x="0" y="0"/>
          <a:ext cx="0" cy="0"/>
          <a:chOff x="0" y="0"/>
          <a:chExt cx="0" cy="0"/>
        </a:xfrm>
      </p:grpSpPr>
      <p:pic>
        <p:nvPicPr>
          <p:cNvPr id="967" name="Google Shape;967;p125"/>
          <p:cNvPicPr preferRelativeResize="0"/>
          <p:nvPr>
            <p:ph idx="2" type="pic"/>
          </p:nvPr>
        </p:nvPicPr>
        <p:blipFill rotWithShape="1">
          <a:blip r:embed="rId3">
            <a:alphaModFix/>
          </a:blip>
          <a:srcRect b="0" l="9" r="19" t="0"/>
          <a:stretch/>
        </p:blipFill>
        <p:spPr>
          <a:xfrm>
            <a:off x="-3176" y="0"/>
            <a:ext cx="24377700" cy="13716000"/>
          </a:xfrm>
          <a:prstGeom prst="rect">
            <a:avLst/>
          </a:prstGeom>
          <a:noFill/>
          <a:ln>
            <a:noFill/>
          </a:ln>
        </p:spPr>
      </p:pic>
      <p:sp>
        <p:nvSpPr>
          <p:cNvPr id="968" name="Google Shape;968;p125"/>
          <p:cNvSpPr/>
          <p:nvPr/>
        </p:nvSpPr>
        <p:spPr>
          <a:xfrm>
            <a:off x="-3176" y="0"/>
            <a:ext cx="24377700" cy="13716000"/>
          </a:xfrm>
          <a:prstGeom prst="rect">
            <a:avLst/>
          </a:prstGeom>
          <a:solidFill>
            <a:schemeClr val="lt1">
              <a:alpha val="7098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9" name="Google Shape;969;p125"/>
          <p:cNvSpPr txBox="1"/>
          <p:nvPr/>
        </p:nvSpPr>
        <p:spPr>
          <a:xfrm>
            <a:off x="8282135" y="3591350"/>
            <a:ext cx="7871700" cy="9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7200" u="none" cap="none" strike="noStrike">
                <a:solidFill>
                  <a:schemeClr val="accent1"/>
                </a:solidFill>
                <a:latin typeface="Lato"/>
                <a:ea typeface="Lato"/>
                <a:cs typeface="Lato"/>
                <a:sym typeface="Lato"/>
              </a:rPr>
              <a:t>Ask:</a:t>
            </a:r>
            <a:endParaRPr b="1" i="0" sz="7200" u="none" cap="none" strike="noStrike">
              <a:solidFill>
                <a:schemeClr val="accent1"/>
              </a:solidFill>
              <a:latin typeface="Lato"/>
              <a:ea typeface="Lato"/>
              <a:cs typeface="Lato"/>
              <a:sym typeface="Lato"/>
            </a:endParaRPr>
          </a:p>
        </p:txBody>
      </p:sp>
      <p:sp>
        <p:nvSpPr>
          <p:cNvPr id="970" name="Google Shape;970;p125"/>
          <p:cNvSpPr/>
          <p:nvPr/>
        </p:nvSpPr>
        <p:spPr>
          <a:xfrm flipH="1">
            <a:off x="3814423" y="4983590"/>
            <a:ext cx="16807200" cy="4188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971" name="Google Shape;971;p125"/>
          <p:cNvSpPr/>
          <p:nvPr/>
        </p:nvSpPr>
        <p:spPr>
          <a:xfrm>
            <a:off x="4634567" y="5800522"/>
            <a:ext cx="15166800" cy="2554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Calibri"/>
                <a:ea typeface="Calibri"/>
                <a:cs typeface="Calibri"/>
                <a:sym typeface="Calibri"/>
              </a:rPr>
              <a:t>“Have we made any progress on this descriptor in the last quarter?”</a:t>
            </a:r>
            <a:endParaRPr/>
          </a:p>
        </p:txBody>
      </p:sp>
      <p:cxnSp>
        <p:nvCxnSpPr>
          <p:cNvPr id="972" name="Google Shape;972;p12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73" name="Google Shape;973;p125"/>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8" name="Shape 978"/>
        <p:cNvGrpSpPr/>
        <p:nvPr/>
      </p:nvGrpSpPr>
      <p:grpSpPr>
        <a:xfrm>
          <a:off x="0" y="0"/>
          <a:ext cx="0" cy="0"/>
          <a:chOff x="0" y="0"/>
          <a:chExt cx="0" cy="0"/>
        </a:xfrm>
      </p:grpSpPr>
      <p:pic>
        <p:nvPicPr>
          <p:cNvPr id="979" name="Google Shape;979;p126"/>
          <p:cNvPicPr preferRelativeResize="0"/>
          <p:nvPr>
            <p:ph idx="2" type="pic"/>
          </p:nvPr>
        </p:nvPicPr>
        <p:blipFill rotWithShape="1">
          <a:blip r:embed="rId3">
            <a:alphaModFix/>
          </a:blip>
          <a:srcRect b="0" l="0" r="0" t="0"/>
          <a:stretch/>
        </p:blipFill>
        <p:spPr>
          <a:xfrm>
            <a:off x="-3176" y="0"/>
            <a:ext cx="24377700" cy="13716000"/>
          </a:xfrm>
          <a:prstGeom prst="rect">
            <a:avLst/>
          </a:prstGeom>
          <a:noFill/>
          <a:ln>
            <a:noFill/>
          </a:ln>
        </p:spPr>
      </p:pic>
      <p:sp>
        <p:nvSpPr>
          <p:cNvPr id="980" name="Google Shape;980;p126"/>
          <p:cNvSpPr/>
          <p:nvPr/>
        </p:nvSpPr>
        <p:spPr>
          <a:xfrm>
            <a:off x="-3176" y="0"/>
            <a:ext cx="24377700" cy="13716000"/>
          </a:xfrm>
          <a:prstGeom prst="rect">
            <a:avLst/>
          </a:prstGeom>
          <a:solidFill>
            <a:schemeClr val="lt1">
              <a:alpha val="7098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1" name="Google Shape;981;p126"/>
          <p:cNvSpPr txBox="1"/>
          <p:nvPr/>
        </p:nvSpPr>
        <p:spPr>
          <a:xfrm>
            <a:off x="8282135" y="3591350"/>
            <a:ext cx="7871700" cy="9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7200" u="none" cap="none" strike="noStrike">
                <a:solidFill>
                  <a:schemeClr val="accent1"/>
                </a:solidFill>
                <a:latin typeface="Lato"/>
                <a:ea typeface="Lato"/>
                <a:cs typeface="Lato"/>
                <a:sym typeface="Lato"/>
              </a:rPr>
              <a:t>Ask:</a:t>
            </a:r>
            <a:endParaRPr b="1" i="0" sz="7200" u="none" cap="none" strike="noStrike">
              <a:solidFill>
                <a:schemeClr val="accent1"/>
              </a:solidFill>
              <a:latin typeface="Lato"/>
              <a:ea typeface="Lato"/>
              <a:cs typeface="Lato"/>
              <a:sym typeface="Lato"/>
            </a:endParaRPr>
          </a:p>
        </p:txBody>
      </p:sp>
      <p:sp>
        <p:nvSpPr>
          <p:cNvPr id="982" name="Google Shape;982;p126"/>
          <p:cNvSpPr/>
          <p:nvPr/>
        </p:nvSpPr>
        <p:spPr>
          <a:xfrm flipH="1">
            <a:off x="3814423" y="4983590"/>
            <a:ext cx="16807200" cy="4188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983" name="Google Shape;983;p126"/>
          <p:cNvSpPr/>
          <p:nvPr/>
        </p:nvSpPr>
        <p:spPr>
          <a:xfrm>
            <a:off x="4634567" y="5184969"/>
            <a:ext cx="15166800" cy="378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Calibri"/>
                <a:ea typeface="Calibri"/>
                <a:cs typeface="Calibri"/>
                <a:sym typeface="Calibri"/>
              </a:rPr>
              <a:t>“What would need to happen for us to achieve this descriptor by the end date?”</a:t>
            </a:r>
            <a:endParaRPr/>
          </a:p>
        </p:txBody>
      </p:sp>
      <p:cxnSp>
        <p:nvCxnSpPr>
          <p:cNvPr id="984" name="Google Shape;984;p12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85" name="Google Shape;985;p126"/>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0" name="Shape 990"/>
        <p:cNvGrpSpPr/>
        <p:nvPr/>
      </p:nvGrpSpPr>
      <p:grpSpPr>
        <a:xfrm>
          <a:off x="0" y="0"/>
          <a:ext cx="0" cy="0"/>
          <a:chOff x="0" y="0"/>
          <a:chExt cx="0" cy="0"/>
        </a:xfrm>
      </p:grpSpPr>
      <p:pic>
        <p:nvPicPr>
          <p:cNvPr id="991" name="Google Shape;991;p127"/>
          <p:cNvPicPr preferRelativeResize="0"/>
          <p:nvPr>
            <p:ph idx="2" type="pic"/>
          </p:nvPr>
        </p:nvPicPr>
        <p:blipFill rotWithShape="1">
          <a:blip r:embed="rId3">
            <a:alphaModFix/>
          </a:blip>
          <a:srcRect b="7806" l="0" r="0" t="7798"/>
          <a:stretch/>
        </p:blipFill>
        <p:spPr>
          <a:xfrm>
            <a:off x="-3176" y="0"/>
            <a:ext cx="24377700" cy="13716000"/>
          </a:xfrm>
          <a:prstGeom prst="rect">
            <a:avLst/>
          </a:prstGeom>
          <a:noFill/>
          <a:ln>
            <a:noFill/>
          </a:ln>
        </p:spPr>
      </p:pic>
      <p:sp>
        <p:nvSpPr>
          <p:cNvPr id="992" name="Google Shape;992;p127"/>
          <p:cNvSpPr/>
          <p:nvPr/>
        </p:nvSpPr>
        <p:spPr>
          <a:xfrm>
            <a:off x="-3176" y="0"/>
            <a:ext cx="24377700" cy="13716000"/>
          </a:xfrm>
          <a:prstGeom prst="rect">
            <a:avLst/>
          </a:prstGeom>
          <a:solidFill>
            <a:schemeClr val="lt1">
              <a:alpha val="7098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3" name="Google Shape;993;p127"/>
          <p:cNvSpPr txBox="1"/>
          <p:nvPr/>
        </p:nvSpPr>
        <p:spPr>
          <a:xfrm>
            <a:off x="8282135" y="3591350"/>
            <a:ext cx="7871700" cy="98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7200" u="none" cap="none" strike="noStrike">
                <a:solidFill>
                  <a:schemeClr val="accent1"/>
                </a:solidFill>
                <a:latin typeface="Lato"/>
                <a:ea typeface="Lato"/>
                <a:cs typeface="Lato"/>
                <a:sym typeface="Lato"/>
              </a:rPr>
              <a:t>Ask:</a:t>
            </a:r>
            <a:endParaRPr b="1" i="0" sz="7200" u="none" cap="none" strike="noStrike">
              <a:solidFill>
                <a:schemeClr val="accent1"/>
              </a:solidFill>
              <a:latin typeface="Lato"/>
              <a:ea typeface="Lato"/>
              <a:cs typeface="Lato"/>
              <a:sym typeface="Lato"/>
            </a:endParaRPr>
          </a:p>
        </p:txBody>
      </p:sp>
      <p:sp>
        <p:nvSpPr>
          <p:cNvPr id="994" name="Google Shape;994;p127"/>
          <p:cNvSpPr/>
          <p:nvPr/>
        </p:nvSpPr>
        <p:spPr>
          <a:xfrm flipH="1">
            <a:off x="3814423" y="4983590"/>
            <a:ext cx="16807200" cy="4188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l">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995" name="Google Shape;995;p127"/>
          <p:cNvSpPr/>
          <p:nvPr/>
        </p:nvSpPr>
        <p:spPr>
          <a:xfrm>
            <a:off x="4634567" y="5184969"/>
            <a:ext cx="15166800" cy="378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Calibri"/>
                <a:ea typeface="Calibri"/>
                <a:cs typeface="Calibri"/>
                <a:sym typeface="Calibri"/>
              </a:rPr>
              <a:t>“What’s currently getting in the way of us achiev</a:t>
            </a:r>
            <a:r>
              <a:rPr b="1" lang="en-US" sz="8000">
                <a:solidFill>
                  <a:schemeClr val="lt1"/>
                </a:solidFill>
                <a:latin typeface="Calibri"/>
                <a:ea typeface="Calibri"/>
                <a:cs typeface="Calibri"/>
                <a:sym typeface="Calibri"/>
              </a:rPr>
              <a:t>ing</a:t>
            </a:r>
            <a:r>
              <a:rPr b="1" i="0" lang="en-US" sz="8000" u="none" cap="none" strike="noStrike">
                <a:solidFill>
                  <a:schemeClr val="lt1"/>
                </a:solidFill>
                <a:latin typeface="Calibri"/>
                <a:ea typeface="Calibri"/>
                <a:cs typeface="Calibri"/>
                <a:sym typeface="Calibri"/>
              </a:rPr>
              <a:t> this descriptor by the end date?”</a:t>
            </a:r>
            <a:endParaRPr b="1" i="0" sz="8000" u="none" cap="none" strike="noStrike">
              <a:solidFill>
                <a:schemeClr val="lt1"/>
              </a:solidFill>
              <a:latin typeface="Calibri"/>
              <a:ea typeface="Calibri"/>
              <a:cs typeface="Calibri"/>
              <a:sym typeface="Calibri"/>
            </a:endParaRPr>
          </a:p>
        </p:txBody>
      </p:sp>
      <p:cxnSp>
        <p:nvCxnSpPr>
          <p:cNvPr id="996" name="Google Shape;996;p12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97" name="Google Shape;997;p127"/>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2" name="Shape 1002"/>
        <p:cNvGrpSpPr/>
        <p:nvPr/>
      </p:nvGrpSpPr>
      <p:grpSpPr>
        <a:xfrm>
          <a:off x="0" y="0"/>
          <a:ext cx="0" cy="0"/>
          <a:chOff x="0" y="0"/>
          <a:chExt cx="0" cy="0"/>
        </a:xfrm>
      </p:grpSpPr>
      <p:pic>
        <p:nvPicPr>
          <p:cNvPr id="1003" name="Google Shape;1003;p128"/>
          <p:cNvPicPr preferRelativeResize="0"/>
          <p:nvPr/>
        </p:nvPicPr>
        <p:blipFill rotWithShape="1">
          <a:blip r:embed="rId3">
            <a:alphaModFix/>
          </a:blip>
          <a:srcRect b="29687" l="35824" r="35404" t="30859"/>
          <a:stretch/>
        </p:blipFill>
        <p:spPr>
          <a:xfrm>
            <a:off x="6587591" y="0"/>
            <a:ext cx="17790060" cy="13716000"/>
          </a:xfrm>
          <a:prstGeom prst="rect">
            <a:avLst/>
          </a:prstGeom>
          <a:noFill/>
          <a:ln>
            <a:noFill/>
          </a:ln>
        </p:spPr>
      </p:pic>
      <p:sp>
        <p:nvSpPr>
          <p:cNvPr id="1004" name="Google Shape;1004;p128"/>
          <p:cNvSpPr/>
          <p:nvPr/>
        </p:nvSpPr>
        <p:spPr>
          <a:xfrm>
            <a:off x="4571865" y="0"/>
            <a:ext cx="165735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005" name="Google Shape;1005;p128"/>
          <p:cNvSpPr/>
          <p:nvPr/>
        </p:nvSpPr>
        <p:spPr>
          <a:xfrm>
            <a:off x="4006256" y="0"/>
            <a:ext cx="108426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pic>
        <p:nvPicPr>
          <p:cNvPr id="1006" name="Google Shape;1006;p12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07" name="Google Shape;1007;p12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008" name="Google Shape;1008;p128"/>
          <p:cNvSpPr txBox="1"/>
          <p:nvPr/>
        </p:nvSpPr>
        <p:spPr>
          <a:xfrm>
            <a:off x="2691191" y="2781300"/>
            <a:ext cx="12701100" cy="7200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1" lang="en-US" sz="11500" u="none" cap="none" strike="noStrike">
                <a:solidFill>
                  <a:schemeClr val="accent1"/>
                </a:solidFill>
                <a:latin typeface="Lato"/>
                <a:ea typeface="Lato"/>
                <a:cs typeface="Lato"/>
                <a:sym typeface="Lato"/>
              </a:rPr>
              <a:t>Treat any input from your team with absolute care and respect</a:t>
            </a:r>
            <a:endParaRPr b="1" i="1" sz="11500" u="none" cap="none" strike="noStrike">
              <a:solidFill>
                <a:schemeClr val="accent1"/>
              </a:solidFill>
              <a:latin typeface="Lato"/>
              <a:ea typeface="Lato"/>
              <a:cs typeface="Lato"/>
              <a:sym typeface="Lato"/>
            </a:endParaRPr>
          </a:p>
        </p:txBody>
      </p:sp>
      <p:sp>
        <p:nvSpPr>
          <p:cNvPr id="1009" name="Google Shape;1009;p128"/>
          <p:cNvSpPr/>
          <p:nvPr/>
        </p:nvSpPr>
        <p:spPr>
          <a:xfrm>
            <a:off x="2691191" y="9141970"/>
            <a:ext cx="16313700" cy="840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1" lang="en-US" sz="5400" u="none" cap="none" strike="noStrike">
                <a:solidFill>
                  <a:srgbClr val="363735"/>
                </a:solidFill>
                <a:latin typeface="Lato"/>
                <a:ea typeface="Lato"/>
                <a:cs typeface="Lato"/>
                <a:sym typeface="Lato"/>
              </a:rPr>
              <a:t>(This is not the time to show how smart you are)</a:t>
            </a:r>
            <a:endParaRPr b="0" i="1" sz="11500" u="none" cap="none" strike="noStrike">
              <a:solidFill>
                <a:srgbClr val="363735"/>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4" name="Shape 1014"/>
        <p:cNvGrpSpPr/>
        <p:nvPr/>
      </p:nvGrpSpPr>
      <p:grpSpPr>
        <a:xfrm>
          <a:off x="0" y="0"/>
          <a:ext cx="0" cy="0"/>
          <a:chOff x="0" y="0"/>
          <a:chExt cx="0" cy="0"/>
        </a:xfrm>
      </p:grpSpPr>
      <p:pic>
        <p:nvPicPr>
          <p:cNvPr id="1015" name="Google Shape;1015;p129"/>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1016" name="Google Shape;1016;p129"/>
          <p:cNvGrpSpPr/>
          <p:nvPr/>
        </p:nvGrpSpPr>
        <p:grpSpPr>
          <a:xfrm>
            <a:off x="3200400" y="0"/>
            <a:ext cx="19469100" cy="13716000"/>
            <a:chOff x="3200400" y="0"/>
            <a:chExt cx="19469100" cy="13716000"/>
          </a:xfrm>
        </p:grpSpPr>
        <p:sp>
          <p:nvSpPr>
            <p:cNvPr id="1017" name="Google Shape;1017;p129"/>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018" name="Google Shape;1018;p129"/>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1019" name="Google Shape;1019;p129"/>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020" name="Google Shape;1020;p129"/>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1021" name="Google Shape;1021;p129"/>
          <p:cNvSpPr/>
          <p:nvPr/>
        </p:nvSpPr>
        <p:spPr>
          <a:xfrm>
            <a:off x="1577950" y="4429596"/>
            <a:ext cx="18567300" cy="58479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3 years time</a:t>
            </a:r>
            <a:endParaRPr/>
          </a:p>
          <a:p>
            <a:pPr indent="-685800" lvl="0" marL="685800" marR="0" rtl="0" algn="l">
              <a:lnSpc>
                <a:spcPct val="100000"/>
              </a:lnSpc>
              <a:spcBef>
                <a:spcPts val="12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In 1 years time</a:t>
            </a:r>
            <a:endParaRPr/>
          </a:p>
        </p:txBody>
      </p:sp>
      <p:cxnSp>
        <p:nvCxnSpPr>
          <p:cNvPr id="1022" name="Google Shape;1022;p12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023" name="Google Shape;1023;p129"/>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024" name="Google Shape;1024;p129"/>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1025" name="Google Shape;1025;p129"/>
          <p:cNvSpPr/>
          <p:nvPr/>
        </p:nvSpPr>
        <p:spPr>
          <a:xfrm rot="5400000">
            <a:off x="1500167" y="9501451"/>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grpSp>
        <p:nvGrpSpPr>
          <p:cNvPr id="369" name="Google Shape;369;p85"/>
          <p:cNvGrpSpPr/>
          <p:nvPr/>
        </p:nvGrpSpPr>
        <p:grpSpPr>
          <a:xfrm>
            <a:off x="0" y="0"/>
            <a:ext cx="24333194" cy="13716000"/>
            <a:chOff x="0" y="0"/>
            <a:chExt cx="24333194" cy="13716000"/>
          </a:xfrm>
        </p:grpSpPr>
        <p:pic>
          <p:nvPicPr>
            <p:cNvPr id="370" name="Google Shape;370;p85"/>
            <p:cNvPicPr preferRelativeResize="0"/>
            <p:nvPr/>
          </p:nvPicPr>
          <p:blipFill rotWithShape="1">
            <a:blip r:embed="rId3">
              <a:alphaModFix/>
            </a:blip>
            <a:srcRect b="0" l="41082" r="0" t="0"/>
            <a:stretch/>
          </p:blipFill>
          <p:spPr>
            <a:xfrm flipH="1">
              <a:off x="4630994" y="0"/>
              <a:ext cx="1417500" cy="13716000"/>
            </a:xfrm>
            <a:prstGeom prst="rect">
              <a:avLst/>
            </a:prstGeom>
            <a:noFill/>
            <a:ln>
              <a:noFill/>
            </a:ln>
          </p:spPr>
        </p:pic>
        <p:pic>
          <p:nvPicPr>
            <p:cNvPr id="371" name="Google Shape;371;p85"/>
            <p:cNvPicPr preferRelativeResize="0"/>
            <p:nvPr/>
          </p:nvPicPr>
          <p:blipFill rotWithShape="1">
            <a:blip r:embed="rId4">
              <a:alphaModFix/>
            </a:blip>
            <a:srcRect b="0" l="18639" r="0" t="0"/>
            <a:stretch/>
          </p:blipFill>
          <p:spPr>
            <a:xfrm>
              <a:off x="6048494" y="0"/>
              <a:ext cx="18284700" cy="13716000"/>
            </a:xfrm>
            <a:prstGeom prst="rect">
              <a:avLst/>
            </a:prstGeom>
            <a:noFill/>
            <a:ln>
              <a:noFill/>
            </a:ln>
          </p:spPr>
        </p:pic>
        <p:pic>
          <p:nvPicPr>
            <p:cNvPr id="372" name="Google Shape;372;p85"/>
            <p:cNvPicPr preferRelativeResize="0"/>
            <p:nvPr/>
          </p:nvPicPr>
          <p:blipFill rotWithShape="1">
            <a:blip r:embed="rId4">
              <a:alphaModFix/>
            </a:blip>
            <a:srcRect b="0" l="0" r="79392" t="0"/>
            <a:stretch/>
          </p:blipFill>
          <p:spPr>
            <a:xfrm>
              <a:off x="0" y="0"/>
              <a:ext cx="4631100" cy="13716000"/>
            </a:xfrm>
            <a:prstGeom prst="rect">
              <a:avLst/>
            </a:prstGeom>
            <a:noFill/>
            <a:ln>
              <a:noFill/>
            </a:ln>
          </p:spPr>
        </p:pic>
      </p:grpSp>
      <p:pic>
        <p:nvPicPr>
          <p:cNvPr id="373" name="Google Shape;373;p85"/>
          <p:cNvPicPr preferRelativeResize="0"/>
          <p:nvPr/>
        </p:nvPicPr>
        <p:blipFill rotWithShape="1">
          <a:blip r:embed="rId5">
            <a:alphaModFix/>
          </a:blip>
          <a:srcRect b="0" l="0" r="0" t="0"/>
          <a:stretch/>
        </p:blipFill>
        <p:spPr>
          <a:xfrm>
            <a:off x="10679488" y="830804"/>
            <a:ext cx="2895900" cy="1209000"/>
          </a:xfrm>
          <a:prstGeom prst="rect">
            <a:avLst/>
          </a:prstGeom>
          <a:noFill/>
          <a:ln>
            <a:noFill/>
          </a:ln>
        </p:spPr>
      </p:pic>
      <p:sp>
        <p:nvSpPr>
          <p:cNvPr id="374" name="Google Shape;374;p85"/>
          <p:cNvSpPr txBox="1"/>
          <p:nvPr/>
        </p:nvSpPr>
        <p:spPr>
          <a:xfrm>
            <a:off x="5443743" y="5211611"/>
            <a:ext cx="13367400" cy="3342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8800">
                <a:solidFill>
                  <a:srgbClr val="393A39"/>
                </a:solidFill>
                <a:latin typeface="Lato"/>
                <a:ea typeface="Lato"/>
                <a:cs typeface="Lato"/>
                <a:sym typeface="Lato"/>
              </a:rPr>
              <a:t>What ‘next steps’ have you taken with regards to your </a:t>
            </a:r>
            <a:r>
              <a:rPr b="1" i="1" lang="en-US" sz="8800">
                <a:solidFill>
                  <a:schemeClr val="accent1"/>
                </a:solidFill>
                <a:latin typeface="Lato"/>
                <a:ea typeface="Lato"/>
                <a:cs typeface="Lato"/>
                <a:sym typeface="Lato"/>
              </a:rPr>
              <a:t>team</a:t>
            </a:r>
            <a:r>
              <a:rPr b="1" i="1" lang="en-US" sz="8800">
                <a:solidFill>
                  <a:srgbClr val="393A39"/>
                </a:solidFill>
                <a:latin typeface="Lato"/>
                <a:ea typeface="Lato"/>
                <a:cs typeface="Lato"/>
                <a:sym typeface="Lato"/>
              </a:rPr>
              <a:t> and </a:t>
            </a:r>
            <a:r>
              <a:rPr b="1" i="1" lang="en-US" sz="8800">
                <a:solidFill>
                  <a:schemeClr val="accent1"/>
                </a:solidFill>
                <a:latin typeface="Lato"/>
                <a:ea typeface="Lato"/>
                <a:cs typeface="Lato"/>
                <a:sym typeface="Lato"/>
              </a:rPr>
              <a:t>organisational structure?</a:t>
            </a:r>
            <a:r>
              <a:rPr b="1" i="1" lang="en-US" sz="8800" u="none" cap="none" strike="noStrike">
                <a:solidFill>
                  <a:srgbClr val="393A39"/>
                </a:solidFill>
                <a:latin typeface="Lato"/>
                <a:ea typeface="Lato"/>
                <a:cs typeface="Lato"/>
                <a:sym typeface="Lato"/>
              </a:rPr>
              <a:t> </a:t>
            </a:r>
            <a:endParaRPr b="1" i="1" sz="41300" u="none" cap="none" strike="noStrike">
              <a:solidFill>
                <a:schemeClr val="accent1"/>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pic>
        <p:nvPicPr>
          <p:cNvPr id="1031" name="Google Shape;1031;p130"/>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1032" name="Google Shape;1032;p130"/>
          <p:cNvGrpSpPr/>
          <p:nvPr/>
        </p:nvGrpSpPr>
        <p:grpSpPr>
          <a:xfrm>
            <a:off x="3200400" y="0"/>
            <a:ext cx="19469100" cy="13716000"/>
            <a:chOff x="3200400" y="0"/>
            <a:chExt cx="19469100" cy="13716000"/>
          </a:xfrm>
        </p:grpSpPr>
        <p:sp>
          <p:nvSpPr>
            <p:cNvPr id="1033" name="Google Shape;1033;p130"/>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034" name="Google Shape;1034;p130"/>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1035" name="Google Shape;1035;p130"/>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036" name="Google Shape;1036;p130"/>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1037" name="Google Shape;1037;p130"/>
          <p:cNvSpPr/>
          <p:nvPr/>
        </p:nvSpPr>
        <p:spPr>
          <a:xfrm>
            <a:off x="1577950" y="4429596"/>
            <a:ext cx="18567300" cy="68325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12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3 years time</a:t>
            </a:r>
            <a:endParaRPr/>
          </a:p>
          <a:p>
            <a:pPr indent="-685800" lvl="0" marL="685800" marR="0" rtl="0" algn="l">
              <a:lnSpc>
                <a:spcPct val="100000"/>
              </a:lnSpc>
              <a:spcBef>
                <a:spcPts val="12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In 1 years time</a:t>
            </a:r>
            <a:endParaRPr/>
          </a:p>
          <a:p>
            <a:pPr indent="-685800" lvl="0" marL="1447800" marR="0" rtl="0" algn="l">
              <a:lnSpc>
                <a:spcPct val="100000"/>
              </a:lnSpc>
              <a:spcBef>
                <a:spcPts val="1200"/>
              </a:spcBef>
              <a:spcAft>
                <a:spcPts val="0"/>
              </a:spcAft>
              <a:buClr>
                <a:srgbClr val="000000"/>
              </a:buClr>
              <a:buSzPts val="4800"/>
              <a:buFont typeface="Noto Sans Symbols"/>
              <a:buChar char="✔"/>
            </a:pPr>
            <a:r>
              <a:rPr b="1" i="1" lang="en-US" sz="5400" u="none" cap="none" strike="noStrike">
                <a:solidFill>
                  <a:schemeClr val="accent1"/>
                </a:solidFill>
                <a:latin typeface="Calibri"/>
                <a:ea typeface="Calibri"/>
                <a:cs typeface="Calibri"/>
                <a:sym typeface="Calibri"/>
              </a:rPr>
              <a:t>Financial progress against budget</a:t>
            </a:r>
            <a:endParaRPr/>
          </a:p>
        </p:txBody>
      </p:sp>
      <p:cxnSp>
        <p:nvCxnSpPr>
          <p:cNvPr id="1038" name="Google Shape;1038;p13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039" name="Google Shape;1039;p130"/>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040" name="Google Shape;1040;p130"/>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1041" name="Google Shape;1041;p130"/>
          <p:cNvSpPr/>
          <p:nvPr/>
        </p:nvSpPr>
        <p:spPr>
          <a:xfrm rot="5400000">
            <a:off x="1500167" y="9501451"/>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6" name="Shape 1046"/>
        <p:cNvGrpSpPr/>
        <p:nvPr/>
      </p:nvGrpSpPr>
      <p:grpSpPr>
        <a:xfrm>
          <a:off x="0" y="0"/>
          <a:ext cx="0" cy="0"/>
          <a:chOff x="0" y="0"/>
          <a:chExt cx="0" cy="0"/>
        </a:xfrm>
      </p:grpSpPr>
      <p:pic>
        <p:nvPicPr>
          <p:cNvPr id="1047" name="Google Shape;1047;p131"/>
          <p:cNvPicPr preferRelativeResize="0"/>
          <p:nvPr>
            <p:ph idx="2" type="pic"/>
          </p:nvPr>
        </p:nvPicPr>
        <p:blipFill rotWithShape="1">
          <a:blip r:embed="rId3">
            <a:alphaModFix/>
          </a:blip>
          <a:srcRect b="0" l="10505" r="10505" t="0"/>
          <a:stretch/>
        </p:blipFill>
        <p:spPr>
          <a:xfrm>
            <a:off x="-3176" y="0"/>
            <a:ext cx="24377700" cy="13716000"/>
          </a:xfrm>
          <a:prstGeom prst="rect">
            <a:avLst/>
          </a:prstGeom>
          <a:noFill/>
          <a:ln>
            <a:noFill/>
          </a:ln>
        </p:spPr>
      </p:pic>
      <p:sp>
        <p:nvSpPr>
          <p:cNvPr id="1048" name="Google Shape;1048;p131"/>
          <p:cNvSpPr txBox="1"/>
          <p:nvPr/>
        </p:nvSpPr>
        <p:spPr>
          <a:xfrm>
            <a:off x="4134977" y="8106078"/>
            <a:ext cx="16101300" cy="170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6000" u="none" cap="none" strike="noStrike">
                <a:solidFill>
                  <a:schemeClr val="lt1"/>
                </a:solidFill>
                <a:latin typeface="Lato"/>
                <a:ea typeface="Lato"/>
                <a:cs typeface="Lato"/>
                <a:sym typeface="Lato"/>
              </a:rPr>
              <a:t>(There’s a copy in the Online Resources section)</a:t>
            </a:r>
            <a:endParaRPr b="1" i="0" sz="6000" u="none" cap="none" strike="noStrike">
              <a:solidFill>
                <a:schemeClr val="lt1"/>
              </a:solidFill>
              <a:latin typeface="Lato"/>
              <a:ea typeface="Lato"/>
              <a:cs typeface="Lato"/>
              <a:sym typeface="Lato"/>
            </a:endParaRPr>
          </a:p>
        </p:txBody>
      </p:sp>
      <p:grpSp>
        <p:nvGrpSpPr>
          <p:cNvPr id="1049" name="Google Shape;1049;p131"/>
          <p:cNvGrpSpPr/>
          <p:nvPr/>
        </p:nvGrpSpPr>
        <p:grpSpPr>
          <a:xfrm>
            <a:off x="4604986" y="4602284"/>
            <a:ext cx="15225777" cy="3131661"/>
            <a:chOff x="1675966" y="8398847"/>
            <a:chExt cx="13830300" cy="2655300"/>
          </a:xfrm>
        </p:grpSpPr>
        <p:sp>
          <p:nvSpPr>
            <p:cNvPr id="1050" name="Google Shape;1050;p131"/>
            <p:cNvSpPr/>
            <p:nvPr/>
          </p:nvSpPr>
          <p:spPr>
            <a:xfrm flipH="1">
              <a:off x="1675966" y="8398847"/>
              <a:ext cx="13830300" cy="2655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051" name="Google Shape;1051;p131"/>
            <p:cNvSpPr/>
            <p:nvPr/>
          </p:nvSpPr>
          <p:spPr>
            <a:xfrm>
              <a:off x="2447755" y="9061046"/>
              <a:ext cx="12286800" cy="133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9600" u="none" cap="none" strike="noStrike">
                  <a:solidFill>
                    <a:schemeClr val="lt1"/>
                  </a:solidFill>
                  <a:latin typeface="Calibri"/>
                  <a:ea typeface="Calibri"/>
                  <a:cs typeface="Calibri"/>
                  <a:sym typeface="Calibri"/>
                </a:rPr>
                <a:t>My ‘</a:t>
              </a:r>
              <a:r>
                <a:rPr b="1" i="0" lang="en-US" sz="9600" u="none" cap="none" strike="noStrike">
                  <a:solidFill>
                    <a:schemeClr val="accent4"/>
                  </a:solidFill>
                  <a:latin typeface="Calibri"/>
                  <a:ea typeface="Calibri"/>
                  <a:cs typeface="Calibri"/>
                  <a:sym typeface="Calibri"/>
                </a:rPr>
                <a:t>net profit</a:t>
              </a:r>
              <a:r>
                <a:rPr b="1" i="0" lang="en-US" sz="9600" u="none" cap="none" strike="noStrike">
                  <a:solidFill>
                    <a:schemeClr val="lt1"/>
                  </a:solidFill>
                  <a:latin typeface="Calibri"/>
                  <a:ea typeface="Calibri"/>
                  <a:cs typeface="Calibri"/>
                  <a:sym typeface="Calibri"/>
                </a:rPr>
                <a:t>’ speech</a:t>
              </a:r>
              <a:endParaRPr b="1" i="0" sz="9600" u="none" cap="none" strike="noStrike">
                <a:solidFill>
                  <a:schemeClr val="lt1"/>
                </a:solidFill>
                <a:latin typeface="Calibri"/>
                <a:ea typeface="Calibri"/>
                <a:cs typeface="Calibri"/>
                <a:sym typeface="Calibri"/>
              </a:endParaRPr>
            </a:p>
          </p:txBody>
        </p:sp>
      </p:grpSp>
      <p:pic>
        <p:nvPicPr>
          <p:cNvPr id="1052" name="Google Shape;1052;p13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053" name="Google Shape;1053;p13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p132"/>
          <p:cNvSpPr/>
          <p:nvPr/>
        </p:nvSpPr>
        <p:spPr>
          <a:xfrm>
            <a:off x="5948975" y="3565200"/>
            <a:ext cx="4188600" cy="7932600"/>
          </a:xfrm>
          <a:prstGeom prst="rect">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32"/>
          <p:cNvSpPr txBox="1"/>
          <p:nvPr/>
        </p:nvSpPr>
        <p:spPr>
          <a:xfrm>
            <a:off x="4692400" y="2785700"/>
            <a:ext cx="6660000" cy="101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Asset Based Recurring Revenue</a:t>
            </a:r>
            <a:endParaRPr b="0" i="0" sz="3600" u="none" cap="none" strike="noStrike">
              <a:solidFill>
                <a:srgbClr val="000000"/>
              </a:solidFill>
              <a:latin typeface="Lato"/>
              <a:ea typeface="Lato"/>
              <a:cs typeface="Lato"/>
              <a:sym typeface="Lato"/>
            </a:endParaRPr>
          </a:p>
        </p:txBody>
      </p:sp>
      <p:sp>
        <p:nvSpPr>
          <p:cNvPr id="1061" name="Google Shape;1061;p132"/>
          <p:cNvSpPr/>
          <p:nvPr/>
        </p:nvSpPr>
        <p:spPr>
          <a:xfrm>
            <a:off x="13949975" y="3565175"/>
            <a:ext cx="4188600" cy="7932600"/>
          </a:xfrm>
          <a:prstGeom prst="rect">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32"/>
          <p:cNvSpPr txBox="1"/>
          <p:nvPr/>
        </p:nvSpPr>
        <p:spPr>
          <a:xfrm>
            <a:off x="13153375" y="2785700"/>
            <a:ext cx="5612700" cy="101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25% Net Profit Margin</a:t>
            </a:r>
            <a:endParaRPr b="0" i="0" sz="3600" u="none" cap="none" strike="noStrike">
              <a:solidFill>
                <a:srgbClr val="000000"/>
              </a:solidFill>
              <a:latin typeface="Lato"/>
              <a:ea typeface="Lato"/>
              <a:cs typeface="Lato"/>
              <a:sym typeface="Lato"/>
            </a:endParaRPr>
          </a:p>
        </p:txBody>
      </p:sp>
      <p:sp>
        <p:nvSpPr>
          <p:cNvPr id="1063" name="Google Shape;1063;p132"/>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Percentage Based Fee Revenue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133"/>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Percentage Based Fee Revenue</a:t>
            </a:r>
            <a:endParaRPr b="0" i="0" sz="1400" u="none" cap="none" strike="noStrike">
              <a:solidFill>
                <a:srgbClr val="000000"/>
              </a:solidFill>
              <a:latin typeface="Arial"/>
              <a:ea typeface="Arial"/>
              <a:cs typeface="Arial"/>
              <a:sym typeface="Arial"/>
            </a:endParaRPr>
          </a:p>
        </p:txBody>
      </p:sp>
      <p:sp>
        <p:nvSpPr>
          <p:cNvPr id="1070" name="Google Shape;1070;p133"/>
          <p:cNvSpPr/>
          <p:nvPr/>
        </p:nvSpPr>
        <p:spPr>
          <a:xfrm>
            <a:off x="10346803" y="3782914"/>
            <a:ext cx="4188600" cy="7932600"/>
          </a:xfrm>
          <a:prstGeom prst="rect">
            <a:avLst/>
          </a:prstGeom>
          <a:gradFill>
            <a:gsLst>
              <a:gs pos="0">
                <a:srgbClr val="F08420"/>
              </a:gs>
              <a:gs pos="46000">
                <a:srgbClr val="DB4927"/>
              </a:gs>
              <a:gs pos="100000">
                <a:srgbClr val="CD252C"/>
              </a:gs>
            </a:gsLst>
            <a:path path="circle">
              <a:fillToRect b="100%" l="100%"/>
            </a:path>
            <a:tileRect r="-100%" t="-100%"/>
          </a:gra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33"/>
          <p:cNvSpPr txBox="1"/>
          <p:nvPr/>
        </p:nvSpPr>
        <p:spPr>
          <a:xfrm>
            <a:off x="9090228" y="3003414"/>
            <a:ext cx="6660000" cy="101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Asset Based Recurring Revenue</a:t>
            </a:r>
            <a:endParaRPr b="0" i="0" sz="3600" u="none" cap="none" strike="noStrike">
              <a:solidFill>
                <a:srgbClr val="000000"/>
              </a:solidFill>
              <a:latin typeface="Lato"/>
              <a:ea typeface="Lato"/>
              <a:cs typeface="Lato"/>
              <a:sym typeface="Lato"/>
            </a:endParaRPr>
          </a:p>
        </p:txBody>
      </p:sp>
      <p:cxnSp>
        <p:nvCxnSpPr>
          <p:cNvPr id="1072" name="Google Shape;1072;p133"/>
          <p:cNvCxnSpPr>
            <a:stCxn id="1070" idx="1"/>
            <a:endCxn id="1070" idx="3"/>
          </p:cNvCxnSpPr>
          <p:nvPr/>
        </p:nvCxnSpPr>
        <p:spPr>
          <a:xfrm>
            <a:off x="10346803" y="7749214"/>
            <a:ext cx="4188600" cy="0"/>
          </a:xfrm>
          <a:prstGeom prst="straightConnector1">
            <a:avLst/>
          </a:prstGeom>
          <a:noFill/>
          <a:ln cap="flat" cmpd="sng" w="76200">
            <a:solidFill>
              <a:schemeClr val="lt1"/>
            </a:solidFill>
            <a:prstDash val="solid"/>
            <a:round/>
            <a:headEnd len="sm" w="sm" type="none"/>
            <a:tailEnd len="sm" w="sm" type="none"/>
          </a:ln>
        </p:spPr>
      </p:cxnSp>
      <p:cxnSp>
        <p:nvCxnSpPr>
          <p:cNvPr id="1073" name="Google Shape;1073;p133"/>
          <p:cNvCxnSpPr/>
          <p:nvPr/>
        </p:nvCxnSpPr>
        <p:spPr>
          <a:xfrm>
            <a:off x="8218303" y="7720414"/>
            <a:ext cx="2052300" cy="28800"/>
          </a:xfrm>
          <a:prstGeom prst="straightConnector1">
            <a:avLst/>
          </a:prstGeom>
          <a:noFill/>
          <a:ln cap="flat" cmpd="sng" w="76200">
            <a:solidFill>
              <a:schemeClr val="dk2"/>
            </a:solidFill>
            <a:prstDash val="solid"/>
            <a:round/>
            <a:headEnd len="sm" w="sm" type="none"/>
            <a:tailEnd len="med" w="med" type="triangle"/>
          </a:ln>
        </p:spPr>
      </p:cxnSp>
      <p:sp>
        <p:nvSpPr>
          <p:cNvPr id="1074" name="Google Shape;1074;p133"/>
          <p:cNvSpPr txBox="1"/>
          <p:nvPr/>
        </p:nvSpPr>
        <p:spPr>
          <a:xfrm>
            <a:off x="4114800" y="7227364"/>
            <a:ext cx="3970200" cy="10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Lato"/>
                <a:ea typeface="Lato"/>
                <a:cs typeface="Lato"/>
                <a:sym typeface="Lato"/>
              </a:rPr>
              <a:t>50% </a:t>
            </a:r>
            <a:r>
              <a:rPr b="0" i="0" lang="en-US" sz="3600" u="none" cap="none" strike="noStrike">
                <a:solidFill>
                  <a:srgbClr val="000000"/>
                </a:solidFill>
                <a:latin typeface="Lato"/>
                <a:ea typeface="Lato"/>
                <a:cs typeface="Lato"/>
                <a:sym typeface="Lato"/>
              </a:rPr>
              <a:t>fall in stock market</a:t>
            </a:r>
            <a:endParaRPr b="0" i="0" sz="3600" u="none" cap="none" strike="noStrike">
              <a:solidFill>
                <a:srgbClr val="000000"/>
              </a:solidFill>
              <a:latin typeface="Lato"/>
              <a:ea typeface="Lato"/>
              <a:cs typeface="Lato"/>
              <a:sym typeface="Lato"/>
            </a:endParaRPr>
          </a:p>
        </p:txBody>
      </p:sp>
      <p:cxnSp>
        <p:nvCxnSpPr>
          <p:cNvPr id="1075" name="Google Shape;1075;p133"/>
          <p:cNvCxnSpPr/>
          <p:nvPr/>
        </p:nvCxnSpPr>
        <p:spPr>
          <a:xfrm>
            <a:off x="5448728" y="11677414"/>
            <a:ext cx="13639800" cy="0"/>
          </a:xfrm>
          <a:prstGeom prst="straightConnector1">
            <a:avLst/>
          </a:prstGeom>
          <a:noFill/>
          <a:ln cap="flat" cmpd="sng" w="9525">
            <a:solidFill>
              <a:srgbClr val="A7A8A5"/>
            </a:solidFill>
            <a:prstDash val="solid"/>
            <a:round/>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0" name="Shape 1080"/>
        <p:cNvGrpSpPr/>
        <p:nvPr/>
      </p:nvGrpSpPr>
      <p:grpSpPr>
        <a:xfrm>
          <a:off x="0" y="0"/>
          <a:ext cx="0" cy="0"/>
          <a:chOff x="0" y="0"/>
          <a:chExt cx="0" cy="0"/>
        </a:xfrm>
      </p:grpSpPr>
      <p:sp>
        <p:nvSpPr>
          <p:cNvPr id="1081" name="Google Shape;1081;p134"/>
          <p:cNvSpPr/>
          <p:nvPr/>
        </p:nvSpPr>
        <p:spPr>
          <a:xfrm>
            <a:off x="10346803" y="3782914"/>
            <a:ext cx="4188600" cy="7932600"/>
          </a:xfrm>
          <a:prstGeom prst="rect">
            <a:avLst/>
          </a:prstGeom>
          <a:gradFill>
            <a:gsLst>
              <a:gs pos="0">
                <a:srgbClr val="F08420"/>
              </a:gs>
              <a:gs pos="46000">
                <a:srgbClr val="DB4927"/>
              </a:gs>
              <a:gs pos="100000">
                <a:srgbClr val="CD252C"/>
              </a:gs>
            </a:gsLst>
            <a:path path="circle">
              <a:fillToRect b="100%" l="100%"/>
            </a:path>
            <a:tileRect r="-100%" t="-100%"/>
          </a:gra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34"/>
          <p:cNvSpPr txBox="1"/>
          <p:nvPr/>
        </p:nvSpPr>
        <p:spPr>
          <a:xfrm>
            <a:off x="9090228" y="3003414"/>
            <a:ext cx="6660000" cy="101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Asset Based Recurring Revenue</a:t>
            </a:r>
            <a:endParaRPr b="0" i="0" sz="3600" u="none" cap="none" strike="noStrike">
              <a:solidFill>
                <a:srgbClr val="000000"/>
              </a:solidFill>
              <a:latin typeface="Lato"/>
              <a:ea typeface="Lato"/>
              <a:cs typeface="Lato"/>
              <a:sym typeface="Lato"/>
            </a:endParaRPr>
          </a:p>
        </p:txBody>
      </p:sp>
      <p:sp>
        <p:nvSpPr>
          <p:cNvPr id="1083" name="Google Shape;1083;p134"/>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Percentage Based Fee Revenue</a:t>
            </a:r>
            <a:endParaRPr b="0" i="0" sz="1400" u="none" cap="none" strike="noStrike">
              <a:solidFill>
                <a:srgbClr val="000000"/>
              </a:solidFill>
              <a:latin typeface="Arial"/>
              <a:ea typeface="Arial"/>
              <a:cs typeface="Arial"/>
              <a:sym typeface="Arial"/>
            </a:endParaRPr>
          </a:p>
        </p:txBody>
      </p:sp>
      <p:cxnSp>
        <p:nvCxnSpPr>
          <p:cNvPr id="1084" name="Google Shape;1084;p134"/>
          <p:cNvCxnSpPr>
            <a:stCxn id="1081" idx="1"/>
            <a:endCxn id="1081" idx="3"/>
          </p:cNvCxnSpPr>
          <p:nvPr/>
        </p:nvCxnSpPr>
        <p:spPr>
          <a:xfrm>
            <a:off x="10346803" y="7749214"/>
            <a:ext cx="4188600" cy="0"/>
          </a:xfrm>
          <a:prstGeom prst="straightConnector1">
            <a:avLst/>
          </a:prstGeom>
          <a:noFill/>
          <a:ln cap="flat" cmpd="sng" w="76200">
            <a:solidFill>
              <a:schemeClr val="lt1"/>
            </a:solidFill>
            <a:prstDash val="solid"/>
            <a:round/>
            <a:headEnd len="sm" w="sm" type="none"/>
            <a:tailEnd len="sm" w="sm" type="none"/>
          </a:ln>
        </p:spPr>
      </p:cxnSp>
      <p:cxnSp>
        <p:nvCxnSpPr>
          <p:cNvPr id="1085" name="Google Shape;1085;p134"/>
          <p:cNvCxnSpPr/>
          <p:nvPr/>
        </p:nvCxnSpPr>
        <p:spPr>
          <a:xfrm>
            <a:off x="10430578" y="5626089"/>
            <a:ext cx="4188600" cy="0"/>
          </a:xfrm>
          <a:prstGeom prst="straightConnector1">
            <a:avLst/>
          </a:prstGeom>
          <a:noFill/>
          <a:ln cap="flat" cmpd="sng" w="76200">
            <a:solidFill>
              <a:schemeClr val="accent4"/>
            </a:solidFill>
            <a:prstDash val="solid"/>
            <a:round/>
            <a:headEnd len="sm" w="sm" type="none"/>
            <a:tailEnd len="sm" w="sm" type="none"/>
          </a:ln>
        </p:spPr>
      </p:cxnSp>
      <p:cxnSp>
        <p:nvCxnSpPr>
          <p:cNvPr id="1086" name="Google Shape;1086;p134"/>
          <p:cNvCxnSpPr/>
          <p:nvPr/>
        </p:nvCxnSpPr>
        <p:spPr>
          <a:xfrm>
            <a:off x="8218303" y="7720414"/>
            <a:ext cx="2052300" cy="28800"/>
          </a:xfrm>
          <a:prstGeom prst="straightConnector1">
            <a:avLst/>
          </a:prstGeom>
          <a:noFill/>
          <a:ln cap="flat" cmpd="sng" w="76200">
            <a:solidFill>
              <a:schemeClr val="dk2"/>
            </a:solidFill>
            <a:prstDash val="solid"/>
            <a:round/>
            <a:headEnd len="sm" w="sm" type="none"/>
            <a:tailEnd len="med" w="med" type="triangle"/>
          </a:ln>
        </p:spPr>
      </p:cxnSp>
      <p:sp>
        <p:nvSpPr>
          <p:cNvPr id="1087" name="Google Shape;1087;p134"/>
          <p:cNvSpPr txBox="1"/>
          <p:nvPr/>
        </p:nvSpPr>
        <p:spPr>
          <a:xfrm>
            <a:off x="4114800" y="7227364"/>
            <a:ext cx="3970200" cy="10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Lato"/>
                <a:ea typeface="Lato"/>
                <a:cs typeface="Lato"/>
                <a:sym typeface="Lato"/>
              </a:rPr>
              <a:t>50% </a:t>
            </a:r>
            <a:r>
              <a:rPr b="0" i="0" lang="en-US" sz="3600" u="none" cap="none" strike="noStrike">
                <a:solidFill>
                  <a:srgbClr val="000000"/>
                </a:solidFill>
                <a:latin typeface="Lato"/>
                <a:ea typeface="Lato"/>
                <a:cs typeface="Lato"/>
                <a:sym typeface="Lato"/>
              </a:rPr>
              <a:t>fall in stock market</a:t>
            </a:r>
            <a:endParaRPr b="0" i="0" sz="3600" u="none" cap="none" strike="noStrike">
              <a:solidFill>
                <a:srgbClr val="000000"/>
              </a:solidFill>
              <a:latin typeface="Lato"/>
              <a:ea typeface="Lato"/>
              <a:cs typeface="Lato"/>
              <a:sym typeface="Lato"/>
            </a:endParaRPr>
          </a:p>
        </p:txBody>
      </p:sp>
      <p:cxnSp>
        <p:nvCxnSpPr>
          <p:cNvPr id="1088" name="Google Shape;1088;p134"/>
          <p:cNvCxnSpPr/>
          <p:nvPr/>
        </p:nvCxnSpPr>
        <p:spPr>
          <a:xfrm>
            <a:off x="8218303" y="5663014"/>
            <a:ext cx="2052300" cy="28800"/>
          </a:xfrm>
          <a:prstGeom prst="straightConnector1">
            <a:avLst/>
          </a:prstGeom>
          <a:noFill/>
          <a:ln cap="flat" cmpd="sng" w="76200">
            <a:solidFill>
              <a:schemeClr val="dk2"/>
            </a:solidFill>
            <a:prstDash val="solid"/>
            <a:round/>
            <a:headEnd len="sm" w="sm" type="none"/>
            <a:tailEnd len="med" w="med" type="triangle"/>
          </a:ln>
        </p:spPr>
      </p:cxnSp>
      <p:sp>
        <p:nvSpPr>
          <p:cNvPr id="1089" name="Google Shape;1089;p134"/>
          <p:cNvSpPr txBox="1"/>
          <p:nvPr/>
        </p:nvSpPr>
        <p:spPr>
          <a:xfrm>
            <a:off x="4114800" y="5118639"/>
            <a:ext cx="3970200" cy="10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Lato"/>
                <a:ea typeface="Lato"/>
                <a:cs typeface="Lato"/>
                <a:sym typeface="Lato"/>
              </a:rPr>
              <a:t>23%</a:t>
            </a:r>
            <a:r>
              <a:rPr b="0" i="0" lang="en-US" sz="3600" u="none" cap="none" strike="noStrike">
                <a:solidFill>
                  <a:schemeClr val="accent1"/>
                </a:solidFill>
                <a:latin typeface="Lato"/>
                <a:ea typeface="Lato"/>
                <a:cs typeface="Lato"/>
                <a:sym typeface="Lato"/>
              </a:rPr>
              <a:t> </a:t>
            </a:r>
            <a:r>
              <a:rPr b="0" i="0" lang="en-US" sz="3600" u="none" cap="none" strike="noStrike">
                <a:solidFill>
                  <a:srgbClr val="000000"/>
                </a:solidFill>
                <a:latin typeface="Lato"/>
                <a:ea typeface="Lato"/>
                <a:cs typeface="Lato"/>
                <a:sym typeface="Lato"/>
              </a:rPr>
              <a:t>fall in recurring revenue</a:t>
            </a:r>
            <a:endParaRPr b="0" i="0" sz="3600" u="none" cap="none" strike="noStrike">
              <a:solidFill>
                <a:srgbClr val="000000"/>
              </a:solidFill>
              <a:latin typeface="Lato"/>
              <a:ea typeface="Lato"/>
              <a:cs typeface="Lato"/>
              <a:sym typeface="Lato"/>
            </a:endParaRPr>
          </a:p>
        </p:txBody>
      </p:sp>
      <p:cxnSp>
        <p:nvCxnSpPr>
          <p:cNvPr id="1090" name="Google Shape;1090;p134"/>
          <p:cNvCxnSpPr/>
          <p:nvPr/>
        </p:nvCxnSpPr>
        <p:spPr>
          <a:xfrm>
            <a:off x="5448728" y="11677414"/>
            <a:ext cx="13639800" cy="0"/>
          </a:xfrm>
          <a:prstGeom prst="straightConnector1">
            <a:avLst/>
          </a:prstGeom>
          <a:noFill/>
          <a:ln cap="flat" cmpd="sng" w="9525">
            <a:solidFill>
              <a:srgbClr val="A7A8A5"/>
            </a:solidFill>
            <a:prstDash val="solid"/>
            <a:round/>
            <a:headEnd len="sm" w="sm" type="none"/>
            <a:tailEnd len="sm" w="sm"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5" name="Shape 1095"/>
        <p:cNvGrpSpPr/>
        <p:nvPr/>
      </p:nvGrpSpPr>
      <p:grpSpPr>
        <a:xfrm>
          <a:off x="0" y="0"/>
          <a:ext cx="0" cy="0"/>
          <a:chOff x="0" y="0"/>
          <a:chExt cx="0" cy="0"/>
        </a:xfrm>
      </p:grpSpPr>
      <p:sp>
        <p:nvSpPr>
          <p:cNvPr id="1096" name="Google Shape;1096;p135"/>
          <p:cNvSpPr/>
          <p:nvPr/>
        </p:nvSpPr>
        <p:spPr>
          <a:xfrm>
            <a:off x="17885659" y="10922174"/>
            <a:ext cx="4188600" cy="351000"/>
          </a:xfrm>
          <a:prstGeom prst="rect">
            <a:avLst/>
          </a:prstGeom>
          <a:solidFill>
            <a:schemeClr val="lt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35"/>
          <p:cNvSpPr txBox="1"/>
          <p:nvPr/>
        </p:nvSpPr>
        <p:spPr>
          <a:xfrm>
            <a:off x="17885659" y="10041156"/>
            <a:ext cx="5612700" cy="10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0% Net Profit Margin</a:t>
            </a:r>
            <a:endParaRPr b="0" i="0" sz="3600" u="none" cap="none" strike="noStrike">
              <a:solidFill>
                <a:srgbClr val="000000"/>
              </a:solidFill>
              <a:latin typeface="Lato"/>
              <a:ea typeface="Lato"/>
              <a:cs typeface="Lato"/>
              <a:sym typeface="Lato"/>
            </a:endParaRPr>
          </a:p>
        </p:txBody>
      </p:sp>
      <p:sp>
        <p:nvSpPr>
          <p:cNvPr id="1098" name="Google Shape;1098;p135"/>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Percentage Based Fee Revenue</a:t>
            </a:r>
            <a:endParaRPr b="0" i="0" sz="1400" u="none" cap="none" strike="noStrike">
              <a:solidFill>
                <a:srgbClr val="000000"/>
              </a:solidFill>
              <a:latin typeface="Arial"/>
              <a:ea typeface="Arial"/>
              <a:cs typeface="Arial"/>
              <a:sym typeface="Arial"/>
            </a:endParaRPr>
          </a:p>
        </p:txBody>
      </p:sp>
      <p:sp>
        <p:nvSpPr>
          <p:cNvPr id="1099" name="Google Shape;1099;p135"/>
          <p:cNvSpPr/>
          <p:nvPr/>
        </p:nvSpPr>
        <p:spPr>
          <a:xfrm>
            <a:off x="15192880" y="10420352"/>
            <a:ext cx="2429400" cy="978600"/>
          </a:xfrm>
          <a:prstGeom prst="rightArrow">
            <a:avLst>
              <a:gd fmla="val 5000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35"/>
          <p:cNvSpPr/>
          <p:nvPr/>
        </p:nvSpPr>
        <p:spPr>
          <a:xfrm>
            <a:off x="10346803" y="3782914"/>
            <a:ext cx="4188600" cy="7932600"/>
          </a:xfrm>
          <a:prstGeom prst="rect">
            <a:avLst/>
          </a:prstGeom>
          <a:gradFill>
            <a:gsLst>
              <a:gs pos="0">
                <a:srgbClr val="F08420"/>
              </a:gs>
              <a:gs pos="46000">
                <a:srgbClr val="DB4927"/>
              </a:gs>
              <a:gs pos="100000">
                <a:srgbClr val="CD252C"/>
              </a:gs>
            </a:gsLst>
            <a:path path="circle">
              <a:fillToRect b="100%" l="100%"/>
            </a:path>
            <a:tileRect r="-100%" t="-100%"/>
          </a:gra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35"/>
          <p:cNvSpPr txBox="1"/>
          <p:nvPr/>
        </p:nvSpPr>
        <p:spPr>
          <a:xfrm>
            <a:off x="9090228" y="3003414"/>
            <a:ext cx="6660000" cy="101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Lato"/>
                <a:ea typeface="Lato"/>
                <a:cs typeface="Lato"/>
                <a:sym typeface="Lato"/>
              </a:rPr>
              <a:t>Asset Based Recurring Revenue</a:t>
            </a:r>
            <a:endParaRPr b="0" i="0" sz="3600" u="none" cap="none" strike="noStrike">
              <a:solidFill>
                <a:srgbClr val="000000"/>
              </a:solidFill>
              <a:latin typeface="Lato"/>
              <a:ea typeface="Lato"/>
              <a:cs typeface="Lato"/>
              <a:sym typeface="Lato"/>
            </a:endParaRPr>
          </a:p>
        </p:txBody>
      </p:sp>
      <p:cxnSp>
        <p:nvCxnSpPr>
          <p:cNvPr id="1102" name="Google Shape;1102;p135"/>
          <p:cNvCxnSpPr>
            <a:stCxn id="1100" idx="1"/>
            <a:endCxn id="1100" idx="3"/>
          </p:cNvCxnSpPr>
          <p:nvPr/>
        </p:nvCxnSpPr>
        <p:spPr>
          <a:xfrm>
            <a:off x="10346803" y="7749214"/>
            <a:ext cx="4188600" cy="0"/>
          </a:xfrm>
          <a:prstGeom prst="straightConnector1">
            <a:avLst/>
          </a:prstGeom>
          <a:noFill/>
          <a:ln cap="flat" cmpd="sng" w="76200">
            <a:solidFill>
              <a:schemeClr val="lt1"/>
            </a:solidFill>
            <a:prstDash val="solid"/>
            <a:round/>
            <a:headEnd len="sm" w="sm" type="none"/>
            <a:tailEnd len="sm" w="sm" type="none"/>
          </a:ln>
        </p:spPr>
      </p:cxnSp>
      <p:cxnSp>
        <p:nvCxnSpPr>
          <p:cNvPr id="1103" name="Google Shape;1103;p135"/>
          <p:cNvCxnSpPr/>
          <p:nvPr/>
        </p:nvCxnSpPr>
        <p:spPr>
          <a:xfrm>
            <a:off x="10430578" y="5626089"/>
            <a:ext cx="4188600" cy="0"/>
          </a:xfrm>
          <a:prstGeom prst="straightConnector1">
            <a:avLst/>
          </a:prstGeom>
          <a:noFill/>
          <a:ln cap="flat" cmpd="sng" w="76200">
            <a:solidFill>
              <a:schemeClr val="accent4"/>
            </a:solidFill>
            <a:prstDash val="solid"/>
            <a:round/>
            <a:headEnd len="sm" w="sm" type="none"/>
            <a:tailEnd len="sm" w="sm" type="none"/>
          </a:ln>
        </p:spPr>
      </p:cxnSp>
      <p:cxnSp>
        <p:nvCxnSpPr>
          <p:cNvPr id="1104" name="Google Shape;1104;p135"/>
          <p:cNvCxnSpPr/>
          <p:nvPr/>
        </p:nvCxnSpPr>
        <p:spPr>
          <a:xfrm>
            <a:off x="8218303" y="7720414"/>
            <a:ext cx="2052300" cy="28800"/>
          </a:xfrm>
          <a:prstGeom prst="straightConnector1">
            <a:avLst/>
          </a:prstGeom>
          <a:noFill/>
          <a:ln cap="flat" cmpd="sng" w="76200">
            <a:solidFill>
              <a:schemeClr val="dk2"/>
            </a:solidFill>
            <a:prstDash val="solid"/>
            <a:round/>
            <a:headEnd len="sm" w="sm" type="none"/>
            <a:tailEnd len="med" w="med" type="triangle"/>
          </a:ln>
        </p:spPr>
      </p:cxnSp>
      <p:sp>
        <p:nvSpPr>
          <p:cNvPr id="1105" name="Google Shape;1105;p135"/>
          <p:cNvSpPr txBox="1"/>
          <p:nvPr/>
        </p:nvSpPr>
        <p:spPr>
          <a:xfrm>
            <a:off x="4114800" y="7227364"/>
            <a:ext cx="3970200" cy="10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Lato"/>
                <a:ea typeface="Lato"/>
                <a:cs typeface="Lato"/>
                <a:sym typeface="Lato"/>
              </a:rPr>
              <a:t>50% </a:t>
            </a:r>
            <a:r>
              <a:rPr b="0" i="0" lang="en-US" sz="3600" u="none" cap="none" strike="noStrike">
                <a:solidFill>
                  <a:srgbClr val="000000"/>
                </a:solidFill>
                <a:latin typeface="Lato"/>
                <a:ea typeface="Lato"/>
                <a:cs typeface="Lato"/>
                <a:sym typeface="Lato"/>
              </a:rPr>
              <a:t>fall in stock market</a:t>
            </a:r>
            <a:endParaRPr b="0" i="0" sz="3600" u="none" cap="none" strike="noStrike">
              <a:solidFill>
                <a:srgbClr val="000000"/>
              </a:solidFill>
              <a:latin typeface="Lato"/>
              <a:ea typeface="Lato"/>
              <a:cs typeface="Lato"/>
              <a:sym typeface="Lato"/>
            </a:endParaRPr>
          </a:p>
        </p:txBody>
      </p:sp>
      <p:cxnSp>
        <p:nvCxnSpPr>
          <p:cNvPr id="1106" name="Google Shape;1106;p135"/>
          <p:cNvCxnSpPr/>
          <p:nvPr/>
        </p:nvCxnSpPr>
        <p:spPr>
          <a:xfrm>
            <a:off x="8218303" y="5663014"/>
            <a:ext cx="2052300" cy="28800"/>
          </a:xfrm>
          <a:prstGeom prst="straightConnector1">
            <a:avLst/>
          </a:prstGeom>
          <a:noFill/>
          <a:ln cap="flat" cmpd="sng" w="76200">
            <a:solidFill>
              <a:schemeClr val="dk2"/>
            </a:solidFill>
            <a:prstDash val="solid"/>
            <a:round/>
            <a:headEnd len="sm" w="sm" type="none"/>
            <a:tailEnd len="med" w="med" type="triangle"/>
          </a:ln>
        </p:spPr>
      </p:cxnSp>
      <p:sp>
        <p:nvSpPr>
          <p:cNvPr id="1107" name="Google Shape;1107;p135"/>
          <p:cNvSpPr txBox="1"/>
          <p:nvPr/>
        </p:nvSpPr>
        <p:spPr>
          <a:xfrm>
            <a:off x="4114800" y="5118639"/>
            <a:ext cx="3970200" cy="10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Lato"/>
                <a:ea typeface="Lato"/>
                <a:cs typeface="Lato"/>
                <a:sym typeface="Lato"/>
              </a:rPr>
              <a:t>23%</a:t>
            </a:r>
            <a:r>
              <a:rPr b="0" i="0" lang="en-US" sz="3600" u="none" cap="none" strike="noStrike">
                <a:solidFill>
                  <a:schemeClr val="accent1"/>
                </a:solidFill>
                <a:latin typeface="Lato"/>
                <a:ea typeface="Lato"/>
                <a:cs typeface="Lato"/>
                <a:sym typeface="Lato"/>
              </a:rPr>
              <a:t> </a:t>
            </a:r>
            <a:r>
              <a:rPr b="0" i="0" lang="en-US" sz="3600" u="none" cap="none" strike="noStrike">
                <a:solidFill>
                  <a:srgbClr val="000000"/>
                </a:solidFill>
                <a:latin typeface="Lato"/>
                <a:ea typeface="Lato"/>
                <a:cs typeface="Lato"/>
                <a:sym typeface="Lato"/>
              </a:rPr>
              <a:t>fall in recurring revenue</a:t>
            </a:r>
            <a:endParaRPr b="0" i="0" sz="3600" u="none" cap="none" strike="noStrike">
              <a:solidFill>
                <a:srgbClr val="000000"/>
              </a:solidFill>
              <a:latin typeface="Lato"/>
              <a:ea typeface="Lato"/>
              <a:cs typeface="Lato"/>
              <a:sym typeface="Lato"/>
            </a:endParaRPr>
          </a:p>
        </p:txBody>
      </p:sp>
      <p:cxnSp>
        <p:nvCxnSpPr>
          <p:cNvPr id="1108" name="Google Shape;1108;p135"/>
          <p:cNvCxnSpPr/>
          <p:nvPr/>
        </p:nvCxnSpPr>
        <p:spPr>
          <a:xfrm>
            <a:off x="5448728" y="11677414"/>
            <a:ext cx="13639800" cy="0"/>
          </a:xfrm>
          <a:prstGeom prst="straightConnector1">
            <a:avLst/>
          </a:prstGeom>
          <a:noFill/>
          <a:ln cap="flat" cmpd="sng" w="9525">
            <a:solidFill>
              <a:srgbClr val="A7A8A5"/>
            </a:solidFill>
            <a:prstDash val="solid"/>
            <a:round/>
            <a:headEnd len="sm" w="sm" type="none"/>
            <a:tailEnd len="sm" w="sm" type="non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pic>
        <p:nvPicPr>
          <p:cNvPr id="1114" name="Google Shape;1114;p136"/>
          <p:cNvPicPr preferRelativeResize="0"/>
          <p:nvPr/>
        </p:nvPicPr>
        <p:blipFill rotWithShape="1">
          <a:blip r:embed="rId3">
            <a:alphaModFix/>
          </a:blip>
          <a:srcRect b="0" l="10505" r="10505" t="0"/>
          <a:stretch/>
        </p:blipFill>
        <p:spPr>
          <a:xfrm>
            <a:off x="-3176" y="0"/>
            <a:ext cx="24377702" cy="13716000"/>
          </a:xfrm>
          <a:prstGeom prst="rect">
            <a:avLst/>
          </a:prstGeom>
          <a:noFill/>
          <a:ln>
            <a:noFill/>
          </a:ln>
        </p:spPr>
      </p:pic>
      <p:sp>
        <p:nvSpPr>
          <p:cNvPr id="1115" name="Google Shape;1115;p136"/>
          <p:cNvSpPr txBox="1"/>
          <p:nvPr/>
        </p:nvSpPr>
        <p:spPr>
          <a:xfrm>
            <a:off x="4134977" y="8106078"/>
            <a:ext cx="16101300" cy="170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6000" u="none" cap="none" strike="noStrike">
                <a:solidFill>
                  <a:schemeClr val="lt1"/>
                </a:solidFill>
                <a:latin typeface="Lato"/>
                <a:ea typeface="Lato"/>
                <a:cs typeface="Lato"/>
                <a:sym typeface="Lato"/>
              </a:rPr>
              <a:t>(There’s a copy in the Online Resources section)</a:t>
            </a:r>
            <a:endParaRPr/>
          </a:p>
        </p:txBody>
      </p:sp>
      <p:grpSp>
        <p:nvGrpSpPr>
          <p:cNvPr id="1116" name="Google Shape;1116;p136"/>
          <p:cNvGrpSpPr/>
          <p:nvPr/>
        </p:nvGrpSpPr>
        <p:grpSpPr>
          <a:xfrm>
            <a:off x="4604986" y="4602284"/>
            <a:ext cx="15225777" cy="3131661"/>
            <a:chOff x="1675966" y="8398847"/>
            <a:chExt cx="13830300" cy="2655300"/>
          </a:xfrm>
        </p:grpSpPr>
        <p:sp>
          <p:nvSpPr>
            <p:cNvPr id="1117" name="Google Shape;1117;p136"/>
            <p:cNvSpPr/>
            <p:nvPr/>
          </p:nvSpPr>
          <p:spPr>
            <a:xfrm flipH="1">
              <a:off x="1675966" y="8398847"/>
              <a:ext cx="13830300" cy="2655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118" name="Google Shape;1118;p136"/>
            <p:cNvSpPr/>
            <p:nvPr/>
          </p:nvSpPr>
          <p:spPr>
            <a:xfrm>
              <a:off x="2447755" y="9061046"/>
              <a:ext cx="12286800" cy="133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9600" u="none" cap="none" strike="noStrike">
                  <a:solidFill>
                    <a:schemeClr val="lt1"/>
                  </a:solidFill>
                  <a:latin typeface="Calibri"/>
                  <a:ea typeface="Calibri"/>
                  <a:cs typeface="Calibri"/>
                  <a:sym typeface="Calibri"/>
                </a:rPr>
                <a:t>My ‘</a:t>
              </a:r>
              <a:r>
                <a:rPr b="1" i="0" lang="en-US" sz="9600" u="none" cap="none" strike="noStrike">
                  <a:solidFill>
                    <a:schemeClr val="accent4"/>
                  </a:solidFill>
                  <a:latin typeface="Calibri"/>
                  <a:ea typeface="Calibri"/>
                  <a:cs typeface="Calibri"/>
                  <a:sym typeface="Calibri"/>
                </a:rPr>
                <a:t>net profit</a:t>
              </a:r>
              <a:r>
                <a:rPr b="1" i="0" lang="en-US" sz="9600" u="none" cap="none" strike="noStrike">
                  <a:solidFill>
                    <a:schemeClr val="lt1"/>
                  </a:solidFill>
                  <a:latin typeface="Calibri"/>
                  <a:ea typeface="Calibri"/>
                  <a:cs typeface="Calibri"/>
                  <a:sym typeface="Calibri"/>
                </a:rPr>
                <a:t>’ speech</a:t>
              </a:r>
              <a:endParaRPr b="1" i="0" sz="9600" u="none" cap="none" strike="noStrike">
                <a:solidFill>
                  <a:schemeClr val="lt1"/>
                </a:solidFill>
                <a:latin typeface="Calibri"/>
                <a:ea typeface="Calibri"/>
                <a:cs typeface="Calibri"/>
                <a:sym typeface="Calibri"/>
              </a:endParaRPr>
            </a:p>
          </p:txBody>
        </p:sp>
      </p:grpSp>
      <p:pic>
        <p:nvPicPr>
          <p:cNvPr id="1119" name="Google Shape;1119;p13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120" name="Google Shape;1120;p13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pic>
        <p:nvPicPr>
          <p:cNvPr id="1126" name="Google Shape;1126;p137"/>
          <p:cNvPicPr preferRelativeResize="0"/>
          <p:nvPr/>
        </p:nvPicPr>
        <p:blipFill rotWithShape="1">
          <a:blip r:embed="rId3">
            <a:alphaModFix/>
          </a:blip>
          <a:srcRect b="6261" l="0" r="23242" t="0"/>
          <a:stretch/>
        </p:blipFill>
        <p:spPr>
          <a:xfrm>
            <a:off x="4471717" y="5644"/>
            <a:ext cx="19905934" cy="13710354"/>
          </a:xfrm>
          <a:prstGeom prst="rect">
            <a:avLst/>
          </a:prstGeom>
          <a:noFill/>
          <a:ln>
            <a:noFill/>
          </a:ln>
        </p:spPr>
      </p:pic>
      <p:grpSp>
        <p:nvGrpSpPr>
          <p:cNvPr id="1127" name="Google Shape;1127;p137"/>
          <p:cNvGrpSpPr/>
          <p:nvPr/>
        </p:nvGrpSpPr>
        <p:grpSpPr>
          <a:xfrm>
            <a:off x="3200257" y="0"/>
            <a:ext cx="15228730" cy="13716000"/>
            <a:chOff x="3200400" y="0"/>
            <a:chExt cx="19469100" cy="13716000"/>
          </a:xfrm>
        </p:grpSpPr>
        <p:sp>
          <p:nvSpPr>
            <p:cNvPr id="1128" name="Google Shape;1128;p137"/>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129" name="Google Shape;1129;p137"/>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cxnSp>
        <p:nvCxnSpPr>
          <p:cNvPr id="1130" name="Google Shape;1130;p13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131" name="Google Shape;1131;p137"/>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132" name="Google Shape;1132;p137"/>
          <p:cNvSpPr txBox="1"/>
          <p:nvPr/>
        </p:nvSpPr>
        <p:spPr>
          <a:xfrm>
            <a:off x="1510425" y="1124050"/>
            <a:ext cx="15315000" cy="140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Key Financial Information</a:t>
            </a:r>
            <a:endParaRPr b="1" i="0" sz="7200" u="none" cap="none" strike="noStrike">
              <a:solidFill>
                <a:srgbClr val="000000"/>
              </a:solidFill>
              <a:latin typeface="Lato"/>
              <a:ea typeface="Lato"/>
              <a:cs typeface="Lato"/>
              <a:sym typeface="Lato"/>
            </a:endParaRPr>
          </a:p>
        </p:txBody>
      </p:sp>
      <p:grpSp>
        <p:nvGrpSpPr>
          <p:cNvPr id="1133" name="Google Shape;1133;p137"/>
          <p:cNvGrpSpPr/>
          <p:nvPr/>
        </p:nvGrpSpPr>
        <p:grpSpPr>
          <a:xfrm>
            <a:off x="1712135" y="3279618"/>
            <a:ext cx="11165715" cy="981900"/>
            <a:chOff x="1712135" y="3279618"/>
            <a:chExt cx="11165715" cy="981900"/>
          </a:xfrm>
        </p:grpSpPr>
        <p:sp>
          <p:nvSpPr>
            <p:cNvPr id="1134" name="Google Shape;1134;p137"/>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35" name="Google Shape;1135;p137"/>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Net profit margin (%)</a:t>
              </a:r>
              <a:endParaRPr b="0" i="0" sz="4800" u="none" cap="none" strike="noStrike">
                <a:solidFill>
                  <a:srgbClr val="000000"/>
                </a:solidFill>
                <a:latin typeface="Lato"/>
                <a:ea typeface="Lato"/>
                <a:cs typeface="Lato"/>
                <a:sym typeface="Lato"/>
              </a:endParaRPr>
            </a:p>
          </p:txBody>
        </p:sp>
      </p:grpSp>
      <p:grpSp>
        <p:nvGrpSpPr>
          <p:cNvPr id="1136" name="Google Shape;1136;p137"/>
          <p:cNvGrpSpPr/>
          <p:nvPr/>
        </p:nvGrpSpPr>
        <p:grpSpPr>
          <a:xfrm>
            <a:off x="1712135" y="4373826"/>
            <a:ext cx="11165715" cy="981900"/>
            <a:chOff x="1712135" y="3279618"/>
            <a:chExt cx="11165715" cy="981900"/>
          </a:xfrm>
        </p:grpSpPr>
        <p:sp>
          <p:nvSpPr>
            <p:cNvPr id="1137" name="Google Shape;1137;p137"/>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38" name="Google Shape;1138;p137"/>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Overhead percentage</a:t>
              </a:r>
              <a:endParaRPr b="0" i="0" sz="4800" u="none" cap="none" strike="noStrike">
                <a:solidFill>
                  <a:srgbClr val="000000"/>
                </a:solidFill>
                <a:latin typeface="Lato"/>
                <a:ea typeface="Lato"/>
                <a:cs typeface="Lato"/>
                <a:sym typeface="Lato"/>
              </a:endParaRPr>
            </a:p>
          </p:txBody>
        </p:sp>
      </p:grpSp>
      <p:grpSp>
        <p:nvGrpSpPr>
          <p:cNvPr id="1139" name="Google Shape;1139;p137"/>
          <p:cNvGrpSpPr/>
          <p:nvPr/>
        </p:nvGrpSpPr>
        <p:grpSpPr>
          <a:xfrm>
            <a:off x="1712135" y="6008043"/>
            <a:ext cx="11165715" cy="981900"/>
            <a:chOff x="1712135" y="3279618"/>
            <a:chExt cx="11165715" cy="981900"/>
          </a:xfrm>
        </p:grpSpPr>
        <p:sp>
          <p:nvSpPr>
            <p:cNvPr id="1140" name="Google Shape;1140;p137"/>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41" name="Google Shape;1141;p137"/>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adviser</a:t>
              </a:r>
              <a:endParaRPr b="0" i="0" sz="4800" u="none" cap="none" strike="noStrike">
                <a:solidFill>
                  <a:srgbClr val="000000"/>
                </a:solidFill>
                <a:latin typeface="Lato"/>
                <a:ea typeface="Lato"/>
                <a:cs typeface="Lato"/>
                <a:sym typeface="Lato"/>
              </a:endParaRPr>
            </a:p>
          </p:txBody>
        </p:sp>
      </p:grpSp>
      <p:grpSp>
        <p:nvGrpSpPr>
          <p:cNvPr id="1142" name="Google Shape;1142;p137"/>
          <p:cNvGrpSpPr/>
          <p:nvPr/>
        </p:nvGrpSpPr>
        <p:grpSpPr>
          <a:xfrm>
            <a:off x="1712135" y="7102251"/>
            <a:ext cx="11165715" cy="981900"/>
            <a:chOff x="1712135" y="3279618"/>
            <a:chExt cx="11165715" cy="981900"/>
          </a:xfrm>
        </p:grpSpPr>
        <p:sp>
          <p:nvSpPr>
            <p:cNvPr id="1143" name="Google Shape;1143;p137"/>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44" name="Google Shape;1144;p137"/>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staff</a:t>
              </a:r>
              <a:endParaRPr b="0" i="0" sz="4800" u="none" cap="none" strike="noStrike">
                <a:solidFill>
                  <a:srgbClr val="000000"/>
                </a:solidFill>
                <a:latin typeface="Lato"/>
                <a:ea typeface="Lato"/>
                <a:cs typeface="Lato"/>
                <a:sym typeface="Lato"/>
              </a:endParaRPr>
            </a:p>
          </p:txBody>
        </p:sp>
      </p:grpSp>
      <p:grpSp>
        <p:nvGrpSpPr>
          <p:cNvPr id="1145" name="Google Shape;1145;p137"/>
          <p:cNvGrpSpPr/>
          <p:nvPr/>
        </p:nvGrpSpPr>
        <p:grpSpPr>
          <a:xfrm>
            <a:off x="1712135" y="8839735"/>
            <a:ext cx="11165715" cy="981900"/>
            <a:chOff x="1712135" y="3279618"/>
            <a:chExt cx="11165715" cy="981900"/>
          </a:xfrm>
        </p:grpSpPr>
        <p:sp>
          <p:nvSpPr>
            <p:cNvPr id="1146" name="Google Shape;1146;p137"/>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47" name="Google Shape;1147;p137"/>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AUM per client</a:t>
              </a:r>
              <a:endParaRPr b="0" i="0" sz="4800" u="none" cap="none" strike="noStrike">
                <a:solidFill>
                  <a:srgbClr val="000000"/>
                </a:solidFill>
                <a:latin typeface="Lato"/>
                <a:ea typeface="Lato"/>
                <a:cs typeface="Lato"/>
                <a:sym typeface="Lato"/>
              </a:endParaRPr>
            </a:p>
          </p:txBody>
        </p:sp>
      </p:grpSp>
      <p:grpSp>
        <p:nvGrpSpPr>
          <p:cNvPr id="1148" name="Google Shape;1148;p137"/>
          <p:cNvGrpSpPr/>
          <p:nvPr/>
        </p:nvGrpSpPr>
        <p:grpSpPr>
          <a:xfrm>
            <a:off x="1712135" y="9933943"/>
            <a:ext cx="11165715" cy="981900"/>
            <a:chOff x="1712135" y="3279618"/>
            <a:chExt cx="11165715" cy="981900"/>
          </a:xfrm>
        </p:grpSpPr>
        <p:sp>
          <p:nvSpPr>
            <p:cNvPr id="1149" name="Google Shape;1149;p137"/>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50" name="Google Shape;1150;p137"/>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client</a:t>
              </a:r>
              <a:endParaRPr b="0" i="0" sz="4800" u="none" cap="none" strike="noStrike">
                <a:solidFill>
                  <a:srgbClr val="000000"/>
                </a:solidFill>
                <a:latin typeface="Lato"/>
                <a:ea typeface="Lato"/>
                <a:cs typeface="Lato"/>
                <a:sym typeface="Lato"/>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5" name="Shape 1155"/>
        <p:cNvGrpSpPr/>
        <p:nvPr/>
      </p:nvGrpSpPr>
      <p:grpSpPr>
        <a:xfrm>
          <a:off x="0" y="0"/>
          <a:ext cx="0" cy="0"/>
          <a:chOff x="0" y="0"/>
          <a:chExt cx="0" cy="0"/>
        </a:xfrm>
      </p:grpSpPr>
      <p:pic>
        <p:nvPicPr>
          <p:cNvPr id="1156" name="Google Shape;1156;p138"/>
          <p:cNvPicPr preferRelativeResize="0"/>
          <p:nvPr/>
        </p:nvPicPr>
        <p:blipFill rotWithShape="1">
          <a:blip r:embed="rId3">
            <a:alphaModFix/>
          </a:blip>
          <a:srcRect b="6261" l="0" r="23242" t="0"/>
          <a:stretch/>
        </p:blipFill>
        <p:spPr>
          <a:xfrm>
            <a:off x="4471717" y="5644"/>
            <a:ext cx="19905934" cy="13710354"/>
          </a:xfrm>
          <a:prstGeom prst="rect">
            <a:avLst/>
          </a:prstGeom>
          <a:noFill/>
          <a:ln>
            <a:noFill/>
          </a:ln>
        </p:spPr>
      </p:pic>
      <p:grpSp>
        <p:nvGrpSpPr>
          <p:cNvPr id="1157" name="Google Shape;1157;p138"/>
          <p:cNvGrpSpPr/>
          <p:nvPr/>
        </p:nvGrpSpPr>
        <p:grpSpPr>
          <a:xfrm>
            <a:off x="3200257" y="0"/>
            <a:ext cx="15228730" cy="13716000"/>
            <a:chOff x="3200400" y="0"/>
            <a:chExt cx="19469100" cy="13716000"/>
          </a:xfrm>
        </p:grpSpPr>
        <p:sp>
          <p:nvSpPr>
            <p:cNvPr id="1158" name="Google Shape;1158;p138"/>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159" name="Google Shape;1159;p138"/>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cxnSp>
        <p:nvCxnSpPr>
          <p:cNvPr id="1160" name="Google Shape;1160;p13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161" name="Google Shape;1161;p138"/>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162" name="Google Shape;1162;p138"/>
          <p:cNvSpPr txBox="1"/>
          <p:nvPr/>
        </p:nvSpPr>
        <p:spPr>
          <a:xfrm>
            <a:off x="1510425" y="1124050"/>
            <a:ext cx="15315000" cy="140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Key Financial Information</a:t>
            </a:r>
            <a:endParaRPr b="1" i="0" sz="7200" u="none" cap="none" strike="noStrike">
              <a:solidFill>
                <a:srgbClr val="000000"/>
              </a:solidFill>
              <a:latin typeface="Lato"/>
              <a:ea typeface="Lato"/>
              <a:cs typeface="Lato"/>
              <a:sym typeface="Lato"/>
            </a:endParaRPr>
          </a:p>
        </p:txBody>
      </p:sp>
      <p:grpSp>
        <p:nvGrpSpPr>
          <p:cNvPr id="1163" name="Google Shape;1163;p138"/>
          <p:cNvGrpSpPr/>
          <p:nvPr/>
        </p:nvGrpSpPr>
        <p:grpSpPr>
          <a:xfrm>
            <a:off x="1712135" y="3279618"/>
            <a:ext cx="11165715" cy="981900"/>
            <a:chOff x="1712135" y="3279618"/>
            <a:chExt cx="11165715" cy="981900"/>
          </a:xfrm>
        </p:grpSpPr>
        <p:sp>
          <p:nvSpPr>
            <p:cNvPr id="1164" name="Google Shape;1164;p138"/>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65" name="Google Shape;1165;p138"/>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Net profit margin (%)</a:t>
              </a:r>
              <a:endParaRPr b="0" i="0" sz="4800" u="none" cap="none" strike="noStrike">
                <a:solidFill>
                  <a:srgbClr val="000000"/>
                </a:solidFill>
                <a:latin typeface="Lato"/>
                <a:ea typeface="Lato"/>
                <a:cs typeface="Lato"/>
                <a:sym typeface="Lato"/>
              </a:endParaRPr>
            </a:p>
          </p:txBody>
        </p:sp>
      </p:grpSp>
      <p:grpSp>
        <p:nvGrpSpPr>
          <p:cNvPr id="1166" name="Google Shape;1166;p138"/>
          <p:cNvGrpSpPr/>
          <p:nvPr/>
        </p:nvGrpSpPr>
        <p:grpSpPr>
          <a:xfrm>
            <a:off x="1712135" y="4373826"/>
            <a:ext cx="11165715" cy="981900"/>
            <a:chOff x="1712135" y="3279618"/>
            <a:chExt cx="11165715" cy="981900"/>
          </a:xfrm>
        </p:grpSpPr>
        <p:sp>
          <p:nvSpPr>
            <p:cNvPr id="1167" name="Google Shape;1167;p138"/>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168" name="Google Shape;1168;p138"/>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800" u="none" cap="none" strike="noStrike">
                  <a:solidFill>
                    <a:schemeClr val="accent1"/>
                  </a:solidFill>
                  <a:latin typeface="Lato"/>
                  <a:ea typeface="Lato"/>
                  <a:cs typeface="Lato"/>
                  <a:sym typeface="Lato"/>
                </a:rPr>
                <a:t>Overhead percentage</a:t>
              </a:r>
              <a:endParaRPr b="1" i="0" sz="4800" u="none" cap="none" strike="noStrike">
                <a:solidFill>
                  <a:schemeClr val="accent1"/>
                </a:solidFill>
                <a:latin typeface="Lato"/>
                <a:ea typeface="Lato"/>
                <a:cs typeface="Lato"/>
                <a:sym typeface="Lato"/>
              </a:endParaRPr>
            </a:p>
          </p:txBody>
        </p:sp>
      </p:grpSp>
      <p:grpSp>
        <p:nvGrpSpPr>
          <p:cNvPr id="1169" name="Google Shape;1169;p138"/>
          <p:cNvGrpSpPr/>
          <p:nvPr/>
        </p:nvGrpSpPr>
        <p:grpSpPr>
          <a:xfrm>
            <a:off x="1712135" y="6008043"/>
            <a:ext cx="11165715" cy="981900"/>
            <a:chOff x="1712135" y="3279618"/>
            <a:chExt cx="11165715" cy="981900"/>
          </a:xfrm>
        </p:grpSpPr>
        <p:sp>
          <p:nvSpPr>
            <p:cNvPr id="1170" name="Google Shape;1170;p138"/>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71" name="Google Shape;1171;p138"/>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adviser</a:t>
              </a:r>
              <a:endParaRPr b="0" i="0" sz="4800" u="none" cap="none" strike="noStrike">
                <a:solidFill>
                  <a:srgbClr val="000000"/>
                </a:solidFill>
                <a:latin typeface="Lato"/>
                <a:ea typeface="Lato"/>
                <a:cs typeface="Lato"/>
                <a:sym typeface="Lato"/>
              </a:endParaRPr>
            </a:p>
          </p:txBody>
        </p:sp>
      </p:grpSp>
      <p:grpSp>
        <p:nvGrpSpPr>
          <p:cNvPr id="1172" name="Google Shape;1172;p138"/>
          <p:cNvGrpSpPr/>
          <p:nvPr/>
        </p:nvGrpSpPr>
        <p:grpSpPr>
          <a:xfrm>
            <a:off x="1712135" y="7102251"/>
            <a:ext cx="11165715" cy="981900"/>
            <a:chOff x="1712135" y="3279618"/>
            <a:chExt cx="11165715" cy="981900"/>
          </a:xfrm>
        </p:grpSpPr>
        <p:sp>
          <p:nvSpPr>
            <p:cNvPr id="1173" name="Google Shape;1173;p138"/>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74" name="Google Shape;1174;p138"/>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staff</a:t>
              </a:r>
              <a:endParaRPr b="0" i="0" sz="4800" u="none" cap="none" strike="noStrike">
                <a:solidFill>
                  <a:srgbClr val="000000"/>
                </a:solidFill>
                <a:latin typeface="Lato"/>
                <a:ea typeface="Lato"/>
                <a:cs typeface="Lato"/>
                <a:sym typeface="Lato"/>
              </a:endParaRPr>
            </a:p>
          </p:txBody>
        </p:sp>
      </p:grpSp>
      <p:grpSp>
        <p:nvGrpSpPr>
          <p:cNvPr id="1175" name="Google Shape;1175;p138"/>
          <p:cNvGrpSpPr/>
          <p:nvPr/>
        </p:nvGrpSpPr>
        <p:grpSpPr>
          <a:xfrm>
            <a:off x="1712135" y="8839735"/>
            <a:ext cx="11165715" cy="981900"/>
            <a:chOff x="1712135" y="3279618"/>
            <a:chExt cx="11165715" cy="981900"/>
          </a:xfrm>
        </p:grpSpPr>
        <p:sp>
          <p:nvSpPr>
            <p:cNvPr id="1176" name="Google Shape;1176;p138"/>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77" name="Google Shape;1177;p138"/>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AUM per client</a:t>
              </a:r>
              <a:endParaRPr b="0" i="0" sz="4800" u="none" cap="none" strike="noStrike">
                <a:solidFill>
                  <a:srgbClr val="000000"/>
                </a:solidFill>
                <a:latin typeface="Lato"/>
                <a:ea typeface="Lato"/>
                <a:cs typeface="Lato"/>
                <a:sym typeface="Lato"/>
              </a:endParaRPr>
            </a:p>
          </p:txBody>
        </p:sp>
      </p:grpSp>
      <p:grpSp>
        <p:nvGrpSpPr>
          <p:cNvPr id="1178" name="Google Shape;1178;p138"/>
          <p:cNvGrpSpPr/>
          <p:nvPr/>
        </p:nvGrpSpPr>
        <p:grpSpPr>
          <a:xfrm>
            <a:off x="1712135" y="9933943"/>
            <a:ext cx="11165715" cy="981900"/>
            <a:chOff x="1712135" y="3279618"/>
            <a:chExt cx="11165715" cy="981900"/>
          </a:xfrm>
        </p:grpSpPr>
        <p:sp>
          <p:nvSpPr>
            <p:cNvPr id="1179" name="Google Shape;1179;p138"/>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80" name="Google Shape;1180;p138"/>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client</a:t>
              </a:r>
              <a:endParaRPr b="0" i="0" sz="4800" u="none" cap="none" strike="noStrike">
                <a:solidFill>
                  <a:srgbClr val="000000"/>
                </a:solidFill>
                <a:latin typeface="Lato"/>
                <a:ea typeface="Lato"/>
                <a:cs typeface="Lato"/>
                <a:sym typeface="Lato"/>
              </a:endParaRPr>
            </a:p>
          </p:txBody>
        </p:sp>
      </p:grpSp>
      <p:sp>
        <p:nvSpPr>
          <p:cNvPr id="1181" name="Google Shape;1181;p138"/>
          <p:cNvSpPr/>
          <p:nvPr/>
        </p:nvSpPr>
        <p:spPr>
          <a:xfrm>
            <a:off x="-63325" y="4175242"/>
            <a:ext cx="11887200" cy="1746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6" name="Shape 1186"/>
        <p:cNvGrpSpPr/>
        <p:nvPr/>
      </p:nvGrpSpPr>
      <p:grpSpPr>
        <a:xfrm>
          <a:off x="0" y="0"/>
          <a:ext cx="0" cy="0"/>
          <a:chOff x="0" y="0"/>
          <a:chExt cx="0" cy="0"/>
        </a:xfrm>
      </p:grpSpPr>
      <p:pic>
        <p:nvPicPr>
          <p:cNvPr id="1187" name="Google Shape;1187;p139"/>
          <p:cNvPicPr preferRelativeResize="0"/>
          <p:nvPr/>
        </p:nvPicPr>
        <p:blipFill rotWithShape="1">
          <a:blip r:embed="rId3">
            <a:alphaModFix/>
          </a:blip>
          <a:srcRect b="6261" l="0" r="23242" t="0"/>
          <a:stretch/>
        </p:blipFill>
        <p:spPr>
          <a:xfrm>
            <a:off x="4471717" y="5644"/>
            <a:ext cx="19905934" cy="13710354"/>
          </a:xfrm>
          <a:prstGeom prst="rect">
            <a:avLst/>
          </a:prstGeom>
          <a:noFill/>
          <a:ln>
            <a:noFill/>
          </a:ln>
        </p:spPr>
      </p:pic>
      <p:grpSp>
        <p:nvGrpSpPr>
          <p:cNvPr id="1188" name="Google Shape;1188;p139"/>
          <p:cNvGrpSpPr/>
          <p:nvPr/>
        </p:nvGrpSpPr>
        <p:grpSpPr>
          <a:xfrm>
            <a:off x="3200257" y="0"/>
            <a:ext cx="15228730" cy="13716000"/>
            <a:chOff x="3200400" y="0"/>
            <a:chExt cx="19469100" cy="13716000"/>
          </a:xfrm>
        </p:grpSpPr>
        <p:sp>
          <p:nvSpPr>
            <p:cNvPr id="1189" name="Google Shape;1189;p139"/>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190" name="Google Shape;1190;p139"/>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cxnSp>
        <p:nvCxnSpPr>
          <p:cNvPr id="1191" name="Google Shape;1191;p13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192" name="Google Shape;1192;p139"/>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193" name="Google Shape;1193;p139"/>
          <p:cNvSpPr txBox="1"/>
          <p:nvPr/>
        </p:nvSpPr>
        <p:spPr>
          <a:xfrm>
            <a:off x="1510425" y="1124050"/>
            <a:ext cx="15315000" cy="140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Key Financial Information</a:t>
            </a:r>
            <a:endParaRPr b="1" i="0" sz="7200" u="none" cap="none" strike="noStrike">
              <a:solidFill>
                <a:srgbClr val="000000"/>
              </a:solidFill>
              <a:latin typeface="Lato"/>
              <a:ea typeface="Lato"/>
              <a:cs typeface="Lato"/>
              <a:sym typeface="Lato"/>
            </a:endParaRPr>
          </a:p>
        </p:txBody>
      </p:sp>
      <p:grpSp>
        <p:nvGrpSpPr>
          <p:cNvPr id="1194" name="Google Shape;1194;p139"/>
          <p:cNvGrpSpPr/>
          <p:nvPr/>
        </p:nvGrpSpPr>
        <p:grpSpPr>
          <a:xfrm>
            <a:off x="1712135" y="3279618"/>
            <a:ext cx="11165715" cy="981900"/>
            <a:chOff x="1712135" y="3279618"/>
            <a:chExt cx="11165715" cy="981900"/>
          </a:xfrm>
        </p:grpSpPr>
        <p:sp>
          <p:nvSpPr>
            <p:cNvPr id="1195" name="Google Shape;1195;p139"/>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196" name="Google Shape;1196;p139"/>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Net profit margin (%)</a:t>
              </a:r>
              <a:endParaRPr b="0" i="0" sz="4800" u="none" cap="none" strike="noStrike">
                <a:solidFill>
                  <a:srgbClr val="000000"/>
                </a:solidFill>
                <a:latin typeface="Lato"/>
                <a:ea typeface="Lato"/>
                <a:cs typeface="Lato"/>
                <a:sym typeface="Lato"/>
              </a:endParaRPr>
            </a:p>
          </p:txBody>
        </p:sp>
      </p:grpSp>
      <p:grpSp>
        <p:nvGrpSpPr>
          <p:cNvPr id="1197" name="Google Shape;1197;p139"/>
          <p:cNvGrpSpPr/>
          <p:nvPr/>
        </p:nvGrpSpPr>
        <p:grpSpPr>
          <a:xfrm>
            <a:off x="1712135" y="4373826"/>
            <a:ext cx="11165715" cy="981900"/>
            <a:chOff x="1712135" y="3279618"/>
            <a:chExt cx="11165715" cy="981900"/>
          </a:xfrm>
        </p:grpSpPr>
        <p:sp>
          <p:nvSpPr>
            <p:cNvPr id="1198" name="Google Shape;1198;p139"/>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accent5"/>
                </a:solidFill>
                <a:latin typeface="Lato"/>
                <a:ea typeface="Lato"/>
                <a:cs typeface="Lato"/>
                <a:sym typeface="Lato"/>
              </a:endParaRPr>
            </a:p>
          </p:txBody>
        </p:sp>
        <p:sp>
          <p:nvSpPr>
            <p:cNvPr id="1199" name="Google Shape;1199;p139"/>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chemeClr val="accent5"/>
                  </a:solidFill>
                  <a:latin typeface="Lato"/>
                  <a:ea typeface="Lato"/>
                  <a:cs typeface="Lato"/>
                  <a:sym typeface="Lato"/>
                </a:rPr>
                <a:t>Overhead percentage</a:t>
              </a:r>
              <a:endParaRPr b="0" i="0" sz="4800" u="none" cap="none" strike="noStrike">
                <a:solidFill>
                  <a:schemeClr val="accent5"/>
                </a:solidFill>
                <a:latin typeface="Lato"/>
                <a:ea typeface="Lato"/>
                <a:cs typeface="Lato"/>
                <a:sym typeface="Lato"/>
              </a:endParaRPr>
            </a:p>
          </p:txBody>
        </p:sp>
      </p:grpSp>
      <p:grpSp>
        <p:nvGrpSpPr>
          <p:cNvPr id="1200" name="Google Shape;1200;p139"/>
          <p:cNvGrpSpPr/>
          <p:nvPr/>
        </p:nvGrpSpPr>
        <p:grpSpPr>
          <a:xfrm>
            <a:off x="1712135" y="6008043"/>
            <a:ext cx="11165715" cy="981900"/>
            <a:chOff x="1712135" y="3279618"/>
            <a:chExt cx="11165715" cy="981900"/>
          </a:xfrm>
        </p:grpSpPr>
        <p:sp>
          <p:nvSpPr>
            <p:cNvPr id="1201" name="Google Shape;1201;p139"/>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accent1"/>
                </a:solidFill>
                <a:latin typeface="Lato"/>
                <a:ea typeface="Lato"/>
                <a:cs typeface="Lato"/>
                <a:sym typeface="Lato"/>
              </a:endParaRPr>
            </a:p>
          </p:txBody>
        </p:sp>
        <p:sp>
          <p:nvSpPr>
            <p:cNvPr id="1202" name="Google Shape;1202;p139"/>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800" u="none" cap="none" strike="noStrike">
                  <a:solidFill>
                    <a:schemeClr val="accent1"/>
                  </a:solidFill>
                  <a:latin typeface="Lato"/>
                  <a:ea typeface="Lato"/>
                  <a:cs typeface="Lato"/>
                  <a:sym typeface="Lato"/>
                </a:rPr>
                <a:t>Revenue per adviser</a:t>
              </a:r>
              <a:endParaRPr b="1" i="0" sz="4800" u="none" cap="none" strike="noStrike">
                <a:solidFill>
                  <a:schemeClr val="accent1"/>
                </a:solidFill>
                <a:latin typeface="Lato"/>
                <a:ea typeface="Lato"/>
                <a:cs typeface="Lato"/>
                <a:sym typeface="Lato"/>
              </a:endParaRPr>
            </a:p>
          </p:txBody>
        </p:sp>
      </p:grpSp>
      <p:grpSp>
        <p:nvGrpSpPr>
          <p:cNvPr id="1203" name="Google Shape;1203;p139"/>
          <p:cNvGrpSpPr/>
          <p:nvPr/>
        </p:nvGrpSpPr>
        <p:grpSpPr>
          <a:xfrm>
            <a:off x="1712135" y="7102251"/>
            <a:ext cx="11165715" cy="981900"/>
            <a:chOff x="1712135" y="3279618"/>
            <a:chExt cx="11165715" cy="981900"/>
          </a:xfrm>
        </p:grpSpPr>
        <p:sp>
          <p:nvSpPr>
            <p:cNvPr id="1204" name="Google Shape;1204;p139"/>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accent1"/>
                </a:solidFill>
                <a:latin typeface="Lato"/>
                <a:ea typeface="Lato"/>
                <a:cs typeface="Lato"/>
                <a:sym typeface="Lato"/>
              </a:endParaRPr>
            </a:p>
          </p:txBody>
        </p:sp>
        <p:sp>
          <p:nvSpPr>
            <p:cNvPr id="1205" name="Google Shape;1205;p139"/>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800" u="none" cap="none" strike="noStrike">
                  <a:solidFill>
                    <a:schemeClr val="accent1"/>
                  </a:solidFill>
                  <a:latin typeface="Lato"/>
                  <a:ea typeface="Lato"/>
                  <a:cs typeface="Lato"/>
                  <a:sym typeface="Lato"/>
                </a:rPr>
                <a:t>Revenue per staff</a:t>
              </a:r>
              <a:endParaRPr b="1" i="0" sz="4800" u="none" cap="none" strike="noStrike">
                <a:solidFill>
                  <a:schemeClr val="accent1"/>
                </a:solidFill>
                <a:latin typeface="Lato"/>
                <a:ea typeface="Lato"/>
                <a:cs typeface="Lato"/>
                <a:sym typeface="Lato"/>
              </a:endParaRPr>
            </a:p>
          </p:txBody>
        </p:sp>
      </p:grpSp>
      <p:grpSp>
        <p:nvGrpSpPr>
          <p:cNvPr id="1206" name="Google Shape;1206;p139"/>
          <p:cNvGrpSpPr/>
          <p:nvPr/>
        </p:nvGrpSpPr>
        <p:grpSpPr>
          <a:xfrm>
            <a:off x="1712135" y="8839735"/>
            <a:ext cx="11165715" cy="981900"/>
            <a:chOff x="1712135" y="3279618"/>
            <a:chExt cx="11165715" cy="981900"/>
          </a:xfrm>
        </p:grpSpPr>
        <p:sp>
          <p:nvSpPr>
            <p:cNvPr id="1207" name="Google Shape;1207;p139"/>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208" name="Google Shape;1208;p139"/>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AUM per client</a:t>
              </a:r>
              <a:endParaRPr b="0" i="0" sz="4800" u="none" cap="none" strike="noStrike">
                <a:solidFill>
                  <a:srgbClr val="000000"/>
                </a:solidFill>
                <a:latin typeface="Lato"/>
                <a:ea typeface="Lato"/>
                <a:cs typeface="Lato"/>
                <a:sym typeface="Lato"/>
              </a:endParaRPr>
            </a:p>
          </p:txBody>
        </p:sp>
      </p:grpSp>
      <p:grpSp>
        <p:nvGrpSpPr>
          <p:cNvPr id="1209" name="Google Shape;1209;p139"/>
          <p:cNvGrpSpPr/>
          <p:nvPr/>
        </p:nvGrpSpPr>
        <p:grpSpPr>
          <a:xfrm>
            <a:off x="1712135" y="9933943"/>
            <a:ext cx="11165715" cy="981900"/>
            <a:chOff x="1712135" y="3279618"/>
            <a:chExt cx="11165715" cy="981900"/>
          </a:xfrm>
        </p:grpSpPr>
        <p:sp>
          <p:nvSpPr>
            <p:cNvPr id="1210" name="Google Shape;1210;p139"/>
            <p:cNvSpPr/>
            <p:nvPr/>
          </p:nvSpPr>
          <p:spPr>
            <a:xfrm flipH="1" rot="5400000">
              <a:off x="1616585" y="3445950"/>
              <a:ext cx="840600" cy="649500"/>
            </a:xfrm>
            <a:prstGeom prst="triangle">
              <a:avLst>
                <a:gd fmla="val 5000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lt1"/>
                </a:solidFill>
                <a:latin typeface="Lato"/>
                <a:ea typeface="Lato"/>
                <a:cs typeface="Lato"/>
                <a:sym typeface="Lato"/>
              </a:endParaRPr>
            </a:p>
          </p:txBody>
        </p:sp>
        <p:sp>
          <p:nvSpPr>
            <p:cNvPr id="1211" name="Google Shape;1211;p139"/>
            <p:cNvSpPr txBox="1"/>
            <p:nvPr/>
          </p:nvSpPr>
          <p:spPr>
            <a:xfrm>
              <a:off x="2867150" y="3279618"/>
              <a:ext cx="10010700" cy="98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Lato"/>
                  <a:ea typeface="Lato"/>
                  <a:cs typeface="Lato"/>
                  <a:sym typeface="Lato"/>
                </a:rPr>
                <a:t>Revenue per client</a:t>
              </a:r>
              <a:endParaRPr b="0" i="0" sz="4800" u="none" cap="none" strike="noStrike">
                <a:solidFill>
                  <a:srgbClr val="000000"/>
                </a:solidFill>
                <a:latin typeface="Lato"/>
                <a:ea typeface="Lato"/>
                <a:cs typeface="Lato"/>
                <a:sym typeface="Lato"/>
              </a:endParaRPr>
            </a:p>
          </p:txBody>
        </p:sp>
      </p:grpSp>
      <p:sp>
        <p:nvSpPr>
          <p:cNvPr id="1212" name="Google Shape;1212;p139"/>
          <p:cNvSpPr/>
          <p:nvPr/>
        </p:nvSpPr>
        <p:spPr>
          <a:xfrm>
            <a:off x="129285" y="5585744"/>
            <a:ext cx="11887200" cy="33246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grpSp>
        <p:nvGrpSpPr>
          <p:cNvPr id="379" name="Google Shape;379;p86"/>
          <p:cNvGrpSpPr/>
          <p:nvPr/>
        </p:nvGrpSpPr>
        <p:grpSpPr>
          <a:xfrm>
            <a:off x="0" y="0"/>
            <a:ext cx="24333194" cy="13716000"/>
            <a:chOff x="0" y="0"/>
            <a:chExt cx="24333194" cy="13716000"/>
          </a:xfrm>
        </p:grpSpPr>
        <p:pic>
          <p:nvPicPr>
            <p:cNvPr id="380" name="Google Shape;380;p86"/>
            <p:cNvPicPr preferRelativeResize="0"/>
            <p:nvPr/>
          </p:nvPicPr>
          <p:blipFill rotWithShape="1">
            <a:blip r:embed="rId3">
              <a:alphaModFix/>
            </a:blip>
            <a:srcRect b="0" l="41082" r="0" t="0"/>
            <a:stretch/>
          </p:blipFill>
          <p:spPr>
            <a:xfrm flipH="1">
              <a:off x="4630994" y="0"/>
              <a:ext cx="1417500" cy="13716000"/>
            </a:xfrm>
            <a:prstGeom prst="rect">
              <a:avLst/>
            </a:prstGeom>
            <a:noFill/>
            <a:ln>
              <a:noFill/>
            </a:ln>
          </p:spPr>
        </p:pic>
        <p:pic>
          <p:nvPicPr>
            <p:cNvPr id="381" name="Google Shape;381;p86"/>
            <p:cNvPicPr preferRelativeResize="0"/>
            <p:nvPr/>
          </p:nvPicPr>
          <p:blipFill rotWithShape="1">
            <a:blip r:embed="rId4">
              <a:alphaModFix/>
            </a:blip>
            <a:srcRect b="0" l="18639" r="0" t="0"/>
            <a:stretch/>
          </p:blipFill>
          <p:spPr>
            <a:xfrm>
              <a:off x="6048494" y="0"/>
              <a:ext cx="18284700" cy="13716000"/>
            </a:xfrm>
            <a:prstGeom prst="rect">
              <a:avLst/>
            </a:prstGeom>
            <a:noFill/>
            <a:ln>
              <a:noFill/>
            </a:ln>
          </p:spPr>
        </p:pic>
        <p:pic>
          <p:nvPicPr>
            <p:cNvPr id="382" name="Google Shape;382;p86"/>
            <p:cNvPicPr preferRelativeResize="0"/>
            <p:nvPr/>
          </p:nvPicPr>
          <p:blipFill rotWithShape="1">
            <a:blip r:embed="rId4">
              <a:alphaModFix/>
            </a:blip>
            <a:srcRect b="0" l="0" r="79392" t="0"/>
            <a:stretch/>
          </p:blipFill>
          <p:spPr>
            <a:xfrm>
              <a:off x="0" y="0"/>
              <a:ext cx="4631100" cy="13716000"/>
            </a:xfrm>
            <a:prstGeom prst="rect">
              <a:avLst/>
            </a:prstGeom>
            <a:noFill/>
            <a:ln>
              <a:noFill/>
            </a:ln>
          </p:spPr>
        </p:pic>
      </p:grpSp>
      <p:pic>
        <p:nvPicPr>
          <p:cNvPr id="383" name="Google Shape;383;p86"/>
          <p:cNvPicPr preferRelativeResize="0"/>
          <p:nvPr/>
        </p:nvPicPr>
        <p:blipFill rotWithShape="1">
          <a:blip r:embed="rId5">
            <a:alphaModFix/>
          </a:blip>
          <a:srcRect b="0" l="0" r="0" t="0"/>
          <a:stretch/>
        </p:blipFill>
        <p:spPr>
          <a:xfrm>
            <a:off x="10679488" y="830804"/>
            <a:ext cx="2895900" cy="1209000"/>
          </a:xfrm>
          <a:prstGeom prst="rect">
            <a:avLst/>
          </a:prstGeom>
          <a:noFill/>
          <a:ln>
            <a:noFill/>
          </a:ln>
        </p:spPr>
      </p:pic>
      <p:sp>
        <p:nvSpPr>
          <p:cNvPr id="384" name="Google Shape;384;p86"/>
          <p:cNvSpPr txBox="1"/>
          <p:nvPr/>
        </p:nvSpPr>
        <p:spPr>
          <a:xfrm>
            <a:off x="5443743" y="5211611"/>
            <a:ext cx="13367400" cy="3342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8800">
                <a:solidFill>
                  <a:srgbClr val="393A39"/>
                </a:solidFill>
                <a:latin typeface="Lato"/>
                <a:ea typeface="Lato"/>
                <a:cs typeface="Lato"/>
                <a:sym typeface="Lato"/>
              </a:rPr>
              <a:t>How is everything starting to </a:t>
            </a:r>
            <a:r>
              <a:rPr b="1" i="1" lang="en-US" sz="8800" u="none" cap="none" strike="noStrike">
                <a:solidFill>
                  <a:schemeClr val="accent1"/>
                </a:solidFill>
                <a:latin typeface="Lato"/>
                <a:ea typeface="Lato"/>
                <a:cs typeface="Lato"/>
                <a:sym typeface="Lato"/>
              </a:rPr>
              <a:t>hang together</a:t>
            </a:r>
            <a:r>
              <a:rPr b="1" i="1" lang="en-US" sz="8800" u="none" cap="none" strike="noStrike">
                <a:solidFill>
                  <a:srgbClr val="393A39"/>
                </a:solidFill>
                <a:latin typeface="Lato"/>
                <a:ea typeface="Lato"/>
                <a:cs typeface="Lato"/>
                <a:sym typeface="Lato"/>
              </a:rPr>
              <a:t>? </a:t>
            </a:r>
            <a:endParaRPr b="1" i="1" sz="41300" u="none" cap="none" strike="noStrike">
              <a:solidFill>
                <a:schemeClr val="accent1"/>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6" name="Shape 1216"/>
        <p:cNvGrpSpPr/>
        <p:nvPr/>
      </p:nvGrpSpPr>
      <p:grpSpPr>
        <a:xfrm>
          <a:off x="0" y="0"/>
          <a:ext cx="0" cy="0"/>
          <a:chOff x="0" y="0"/>
          <a:chExt cx="0" cy="0"/>
        </a:xfrm>
      </p:grpSpPr>
      <p:pic>
        <p:nvPicPr>
          <p:cNvPr id="1217" name="Google Shape;1217;p140"/>
          <p:cNvPicPr preferRelativeResize="0"/>
          <p:nvPr/>
        </p:nvPicPr>
        <p:blipFill rotWithShape="1">
          <a:blip r:embed="rId3">
            <a:alphaModFix/>
          </a:blip>
          <a:srcRect b="15839" l="0" r="0" t="0"/>
          <a:stretch/>
        </p:blipFill>
        <p:spPr>
          <a:xfrm>
            <a:off x="0" y="0"/>
            <a:ext cx="24377649" cy="13716000"/>
          </a:xfrm>
          <a:prstGeom prst="rect">
            <a:avLst/>
          </a:prstGeom>
          <a:noFill/>
          <a:ln>
            <a:noFill/>
          </a:ln>
        </p:spPr>
      </p:pic>
      <p:sp>
        <p:nvSpPr>
          <p:cNvPr id="1218" name="Google Shape;1218;p140"/>
          <p:cNvSpPr/>
          <p:nvPr/>
        </p:nvSpPr>
        <p:spPr>
          <a:xfrm>
            <a:off x="0" y="-187502"/>
            <a:ext cx="24377700" cy="13903500"/>
          </a:xfrm>
          <a:prstGeom prst="rect">
            <a:avLst/>
          </a:prstGeom>
          <a:solidFill>
            <a:schemeClr val="lt1">
              <a:alpha val="67060"/>
            </a:schemeClr>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Lato"/>
              <a:ea typeface="Lato"/>
              <a:cs typeface="Lato"/>
              <a:sym typeface="Lato"/>
            </a:endParaRPr>
          </a:p>
        </p:txBody>
      </p:sp>
      <p:sp>
        <p:nvSpPr>
          <p:cNvPr id="1219" name="Google Shape;1219;p140"/>
          <p:cNvSpPr txBox="1"/>
          <p:nvPr/>
        </p:nvSpPr>
        <p:spPr>
          <a:xfrm>
            <a:off x="6183094" y="4260208"/>
            <a:ext cx="11935200" cy="65529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Decent annual production for an adviser is around </a:t>
            </a:r>
            <a:r>
              <a:rPr b="1" i="0" lang="en-US" sz="8000" u="none" cap="none" strike="noStrike">
                <a:solidFill>
                  <a:srgbClr val="C00000"/>
                </a:solidFill>
                <a:latin typeface="Lato"/>
                <a:ea typeface="Lato"/>
                <a:cs typeface="Lato"/>
                <a:sym typeface="Lato"/>
              </a:rPr>
              <a:t>£200,000.</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Very good is more like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1" i="0" lang="en-US" sz="8000" u="none" cap="none" strike="noStrike">
                <a:solidFill>
                  <a:srgbClr val="C00000"/>
                </a:solidFill>
                <a:latin typeface="Lato"/>
                <a:ea typeface="Lato"/>
                <a:cs typeface="Lato"/>
                <a:sym typeface="Lato"/>
              </a:rPr>
              <a:t>£300,000 - £400,000.</a:t>
            </a:r>
            <a:endParaRPr b="0" i="0" sz="1400" u="none" cap="none" strike="noStrike">
              <a:solidFill>
                <a:srgbClr val="000000"/>
              </a:solidFill>
              <a:latin typeface="Arial"/>
              <a:ea typeface="Arial"/>
              <a:cs typeface="Arial"/>
              <a:sym typeface="Arial"/>
            </a:endParaRPr>
          </a:p>
        </p:txBody>
      </p:sp>
      <p:pic>
        <p:nvPicPr>
          <p:cNvPr id="1220" name="Google Shape;1220;p140"/>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221" name="Google Shape;1221;p14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22" name="Google Shape;1222;p140"/>
          <p:cNvSpPr/>
          <p:nvPr/>
        </p:nvSpPr>
        <p:spPr>
          <a:xfrm flipH="1">
            <a:off x="6909416" y="796386"/>
            <a:ext cx="10558800" cy="1607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223" name="Google Shape;1223;p140"/>
          <p:cNvSpPr txBox="1"/>
          <p:nvPr/>
        </p:nvSpPr>
        <p:spPr>
          <a:xfrm>
            <a:off x="4790563" y="1177091"/>
            <a:ext cx="14720400" cy="9786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6000"/>
              <a:buFont typeface="Arial"/>
              <a:buNone/>
            </a:pPr>
            <a:r>
              <a:rPr b="1" i="0" lang="en-US" sz="6000" u="none" cap="none" strike="noStrike">
                <a:solidFill>
                  <a:schemeClr val="lt1"/>
                </a:solidFill>
                <a:latin typeface="Lato"/>
                <a:ea typeface="Lato"/>
                <a:cs typeface="Lato"/>
                <a:sym typeface="Lato"/>
              </a:rPr>
              <a:t>The Productivity Ratios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7" name="Shape 1227"/>
        <p:cNvGrpSpPr/>
        <p:nvPr/>
      </p:nvGrpSpPr>
      <p:grpSpPr>
        <a:xfrm>
          <a:off x="0" y="0"/>
          <a:ext cx="0" cy="0"/>
          <a:chOff x="0" y="0"/>
          <a:chExt cx="0" cy="0"/>
        </a:xfrm>
      </p:grpSpPr>
      <p:pic>
        <p:nvPicPr>
          <p:cNvPr id="1228" name="Google Shape;1228;p141"/>
          <p:cNvPicPr preferRelativeResize="0"/>
          <p:nvPr/>
        </p:nvPicPr>
        <p:blipFill rotWithShape="1">
          <a:blip r:embed="rId3">
            <a:alphaModFix/>
          </a:blip>
          <a:srcRect b="15839" l="0" r="0" t="0"/>
          <a:stretch/>
        </p:blipFill>
        <p:spPr>
          <a:xfrm>
            <a:off x="0" y="0"/>
            <a:ext cx="24377649" cy="13716000"/>
          </a:xfrm>
          <a:prstGeom prst="rect">
            <a:avLst/>
          </a:prstGeom>
          <a:noFill/>
          <a:ln>
            <a:noFill/>
          </a:ln>
        </p:spPr>
      </p:pic>
      <p:sp>
        <p:nvSpPr>
          <p:cNvPr id="1229" name="Google Shape;1229;p141"/>
          <p:cNvSpPr/>
          <p:nvPr/>
        </p:nvSpPr>
        <p:spPr>
          <a:xfrm>
            <a:off x="0" y="-187502"/>
            <a:ext cx="24377700" cy="13903500"/>
          </a:xfrm>
          <a:prstGeom prst="rect">
            <a:avLst/>
          </a:prstGeom>
          <a:solidFill>
            <a:schemeClr val="lt1">
              <a:alpha val="67060"/>
            </a:schemeClr>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Lato"/>
              <a:ea typeface="Lato"/>
              <a:cs typeface="Lato"/>
              <a:sym typeface="Lato"/>
            </a:endParaRPr>
          </a:p>
        </p:txBody>
      </p:sp>
      <p:sp>
        <p:nvSpPr>
          <p:cNvPr id="1230" name="Google Shape;1230;p141"/>
          <p:cNvSpPr txBox="1"/>
          <p:nvPr/>
        </p:nvSpPr>
        <p:spPr>
          <a:xfrm>
            <a:off x="6183094" y="5597204"/>
            <a:ext cx="11935200" cy="25215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Exceptional is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1" i="0" lang="en-US" sz="8000" u="none" cap="none" strike="noStrike">
                <a:solidFill>
                  <a:srgbClr val="C00000"/>
                </a:solidFill>
                <a:latin typeface="Lato"/>
                <a:ea typeface="Lato"/>
                <a:cs typeface="Lato"/>
                <a:sym typeface="Lato"/>
              </a:rPr>
              <a:t>£500,000 - £600,000.</a:t>
            </a:r>
            <a:endParaRPr b="0" i="0" sz="1400" u="none" cap="none" strike="noStrike">
              <a:solidFill>
                <a:srgbClr val="000000"/>
              </a:solidFill>
              <a:latin typeface="Arial"/>
              <a:ea typeface="Arial"/>
              <a:cs typeface="Arial"/>
              <a:sym typeface="Arial"/>
            </a:endParaRPr>
          </a:p>
        </p:txBody>
      </p:sp>
      <p:pic>
        <p:nvPicPr>
          <p:cNvPr id="1231" name="Google Shape;1231;p14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232" name="Google Shape;1232;p14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33" name="Google Shape;1233;p141"/>
          <p:cNvSpPr/>
          <p:nvPr/>
        </p:nvSpPr>
        <p:spPr>
          <a:xfrm flipH="1">
            <a:off x="6909416" y="796386"/>
            <a:ext cx="10558800" cy="1607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234" name="Google Shape;1234;p141"/>
          <p:cNvSpPr txBox="1"/>
          <p:nvPr/>
        </p:nvSpPr>
        <p:spPr>
          <a:xfrm>
            <a:off x="4790563" y="1177091"/>
            <a:ext cx="14720400" cy="9786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6000"/>
              <a:buFont typeface="Arial"/>
              <a:buNone/>
            </a:pPr>
            <a:r>
              <a:rPr b="1" i="0" lang="en-US" sz="6000" u="none" cap="none" strike="noStrike">
                <a:solidFill>
                  <a:schemeClr val="lt1"/>
                </a:solidFill>
                <a:latin typeface="Lato"/>
                <a:ea typeface="Lato"/>
                <a:cs typeface="Lato"/>
                <a:sym typeface="Lato"/>
              </a:rPr>
              <a:t>The Productivity Ratios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8" name="Shape 1238"/>
        <p:cNvGrpSpPr/>
        <p:nvPr/>
      </p:nvGrpSpPr>
      <p:grpSpPr>
        <a:xfrm>
          <a:off x="0" y="0"/>
          <a:ext cx="0" cy="0"/>
          <a:chOff x="0" y="0"/>
          <a:chExt cx="0" cy="0"/>
        </a:xfrm>
      </p:grpSpPr>
      <p:pic>
        <p:nvPicPr>
          <p:cNvPr id="1239" name="Google Shape;1239;p142"/>
          <p:cNvPicPr preferRelativeResize="0"/>
          <p:nvPr/>
        </p:nvPicPr>
        <p:blipFill rotWithShape="1">
          <a:blip r:embed="rId3">
            <a:alphaModFix/>
          </a:blip>
          <a:srcRect b="15839" l="0" r="0" t="0"/>
          <a:stretch/>
        </p:blipFill>
        <p:spPr>
          <a:xfrm>
            <a:off x="0" y="0"/>
            <a:ext cx="24377703" cy="13716000"/>
          </a:xfrm>
          <a:prstGeom prst="rect">
            <a:avLst/>
          </a:prstGeom>
          <a:noFill/>
          <a:ln>
            <a:noFill/>
          </a:ln>
        </p:spPr>
      </p:pic>
      <p:sp>
        <p:nvSpPr>
          <p:cNvPr id="1240" name="Google Shape;1240;p142"/>
          <p:cNvSpPr/>
          <p:nvPr/>
        </p:nvSpPr>
        <p:spPr>
          <a:xfrm>
            <a:off x="0" y="-187502"/>
            <a:ext cx="24377700" cy="13903500"/>
          </a:xfrm>
          <a:prstGeom prst="rect">
            <a:avLst/>
          </a:prstGeom>
          <a:solidFill>
            <a:schemeClr val="lt1">
              <a:alpha val="67060"/>
            </a:schemeClr>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Lato"/>
              <a:ea typeface="Lato"/>
              <a:cs typeface="Lato"/>
              <a:sym typeface="Lato"/>
            </a:endParaRPr>
          </a:p>
        </p:txBody>
      </p:sp>
      <p:sp>
        <p:nvSpPr>
          <p:cNvPr id="1241" name="Google Shape;1241;p142"/>
          <p:cNvSpPr txBox="1"/>
          <p:nvPr/>
        </p:nvSpPr>
        <p:spPr>
          <a:xfrm>
            <a:off x="3009175" y="4260200"/>
            <a:ext cx="19069200" cy="65529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Revenue per staff of </a:t>
            </a:r>
            <a:r>
              <a:rPr b="1" i="0" lang="en-US" sz="8000" u="none" cap="none" strike="noStrike">
                <a:solidFill>
                  <a:srgbClr val="C00000"/>
                </a:solidFill>
                <a:latin typeface="Lato"/>
                <a:ea typeface="Lato"/>
                <a:cs typeface="Lato"/>
                <a:sym typeface="Lato"/>
              </a:rPr>
              <a:t>£80,000 or less </a:t>
            </a:r>
            <a:r>
              <a:rPr b="1" i="0" lang="en-US" sz="8000" u="none" cap="none" strike="noStrike">
                <a:solidFill>
                  <a:srgbClr val="000000"/>
                </a:solidFill>
                <a:latin typeface="Lato"/>
                <a:ea typeface="Lato"/>
                <a:cs typeface="Lato"/>
                <a:sym typeface="Lato"/>
              </a:rPr>
              <a:t>(Problem)</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2" name="Google Shape;1242;p14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43" name="Google Shape;1243;p14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44" name="Google Shape;1244;p142"/>
          <p:cNvSpPr/>
          <p:nvPr/>
        </p:nvSpPr>
        <p:spPr>
          <a:xfrm flipH="1">
            <a:off x="6909416" y="796386"/>
            <a:ext cx="10558800" cy="1607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245" name="Google Shape;1245;p142"/>
          <p:cNvSpPr txBox="1"/>
          <p:nvPr/>
        </p:nvSpPr>
        <p:spPr>
          <a:xfrm>
            <a:off x="4790563" y="1177091"/>
            <a:ext cx="14720400" cy="9786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6000"/>
              <a:buFont typeface="Arial"/>
              <a:buNone/>
            </a:pPr>
            <a:r>
              <a:rPr b="1" i="0" lang="en-US" sz="6000" u="none" cap="none" strike="noStrike">
                <a:solidFill>
                  <a:schemeClr val="lt1"/>
                </a:solidFill>
                <a:latin typeface="Lato"/>
                <a:ea typeface="Lato"/>
                <a:cs typeface="Lato"/>
                <a:sym typeface="Lato"/>
              </a:rPr>
              <a:t>The Productivity Ratios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9" name="Shape 1249"/>
        <p:cNvGrpSpPr/>
        <p:nvPr/>
      </p:nvGrpSpPr>
      <p:grpSpPr>
        <a:xfrm>
          <a:off x="0" y="0"/>
          <a:ext cx="0" cy="0"/>
          <a:chOff x="0" y="0"/>
          <a:chExt cx="0" cy="0"/>
        </a:xfrm>
      </p:grpSpPr>
      <p:pic>
        <p:nvPicPr>
          <p:cNvPr id="1250" name="Google Shape;1250;p143"/>
          <p:cNvPicPr preferRelativeResize="0"/>
          <p:nvPr/>
        </p:nvPicPr>
        <p:blipFill rotWithShape="1">
          <a:blip r:embed="rId3">
            <a:alphaModFix/>
          </a:blip>
          <a:srcRect b="15839" l="0" r="0" t="0"/>
          <a:stretch/>
        </p:blipFill>
        <p:spPr>
          <a:xfrm>
            <a:off x="0" y="0"/>
            <a:ext cx="24377703" cy="13716000"/>
          </a:xfrm>
          <a:prstGeom prst="rect">
            <a:avLst/>
          </a:prstGeom>
          <a:noFill/>
          <a:ln>
            <a:noFill/>
          </a:ln>
        </p:spPr>
      </p:pic>
      <p:sp>
        <p:nvSpPr>
          <p:cNvPr id="1251" name="Google Shape;1251;p143"/>
          <p:cNvSpPr/>
          <p:nvPr/>
        </p:nvSpPr>
        <p:spPr>
          <a:xfrm>
            <a:off x="0" y="-187502"/>
            <a:ext cx="24377700" cy="13903500"/>
          </a:xfrm>
          <a:prstGeom prst="rect">
            <a:avLst/>
          </a:prstGeom>
          <a:solidFill>
            <a:schemeClr val="lt1">
              <a:alpha val="67060"/>
            </a:schemeClr>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Lato"/>
              <a:ea typeface="Lato"/>
              <a:cs typeface="Lato"/>
              <a:sym typeface="Lato"/>
            </a:endParaRPr>
          </a:p>
        </p:txBody>
      </p:sp>
      <p:sp>
        <p:nvSpPr>
          <p:cNvPr id="1252" name="Google Shape;1252;p143"/>
          <p:cNvSpPr txBox="1"/>
          <p:nvPr/>
        </p:nvSpPr>
        <p:spPr>
          <a:xfrm>
            <a:off x="3009175" y="4260200"/>
            <a:ext cx="19069200" cy="65529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Revenue per staff of </a:t>
            </a:r>
            <a:r>
              <a:rPr b="1" i="0" lang="en-US" sz="8000" u="none" cap="none" strike="noStrike">
                <a:solidFill>
                  <a:srgbClr val="C00000"/>
                </a:solidFill>
                <a:latin typeface="Lato"/>
                <a:ea typeface="Lato"/>
                <a:cs typeface="Lato"/>
                <a:sym typeface="Lato"/>
              </a:rPr>
              <a:t>£80,000 or less </a:t>
            </a:r>
            <a:r>
              <a:rPr b="1" i="0" lang="en-US" sz="8000" u="none" cap="none" strike="noStrike">
                <a:solidFill>
                  <a:srgbClr val="000000"/>
                </a:solidFill>
                <a:latin typeface="Lato"/>
                <a:ea typeface="Lato"/>
                <a:cs typeface="Lato"/>
                <a:sym typeface="Lato"/>
              </a:rPr>
              <a:t>(Problem)</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Revenue per staff of </a:t>
            </a:r>
            <a:r>
              <a:rPr b="1" i="0" lang="en-US" sz="8000" u="none" cap="none" strike="noStrike">
                <a:solidFill>
                  <a:srgbClr val="C00000"/>
                </a:solidFill>
                <a:latin typeface="Lato"/>
                <a:ea typeface="Lato"/>
                <a:cs typeface="Lato"/>
                <a:sym typeface="Lato"/>
              </a:rPr>
              <a:t>£96,000 - £104,000  </a:t>
            </a:r>
            <a:r>
              <a:rPr b="1" i="0" lang="en-US" sz="8000" u="none" cap="none" strike="noStrike">
                <a:solidFill>
                  <a:srgbClr val="000000"/>
                </a:solidFill>
                <a:latin typeface="Lato"/>
                <a:ea typeface="Lato"/>
                <a:cs typeface="Lato"/>
                <a:sym typeface="Lato"/>
              </a:rPr>
              <a:t>(Bog Standard)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t/>
            </a:r>
            <a:endParaRPr b="0" i="0" sz="8000" u="none" cap="none" strike="noStrike">
              <a:solidFill>
                <a:schemeClr val="dk2"/>
              </a:solidFill>
              <a:latin typeface="Lato"/>
              <a:ea typeface="Lato"/>
              <a:cs typeface="Lato"/>
              <a:sym typeface="Lato"/>
            </a:endParaRPr>
          </a:p>
        </p:txBody>
      </p:sp>
      <p:pic>
        <p:nvPicPr>
          <p:cNvPr id="1253" name="Google Shape;1253;p14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54" name="Google Shape;1254;p14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55" name="Google Shape;1255;p143"/>
          <p:cNvSpPr/>
          <p:nvPr/>
        </p:nvSpPr>
        <p:spPr>
          <a:xfrm flipH="1">
            <a:off x="6909416" y="796386"/>
            <a:ext cx="10558800" cy="1607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256" name="Google Shape;1256;p143"/>
          <p:cNvSpPr txBox="1"/>
          <p:nvPr/>
        </p:nvSpPr>
        <p:spPr>
          <a:xfrm>
            <a:off x="4790563" y="1177091"/>
            <a:ext cx="14720400" cy="9786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6000"/>
              <a:buFont typeface="Arial"/>
              <a:buNone/>
            </a:pPr>
            <a:r>
              <a:rPr b="1" i="0" lang="en-US" sz="6000" u="none" cap="none" strike="noStrike">
                <a:solidFill>
                  <a:schemeClr val="lt1"/>
                </a:solidFill>
                <a:latin typeface="Lato"/>
                <a:ea typeface="Lato"/>
                <a:cs typeface="Lato"/>
                <a:sym typeface="Lato"/>
              </a:rPr>
              <a:t>The Productivity Ratios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0" name="Shape 1260"/>
        <p:cNvGrpSpPr/>
        <p:nvPr/>
      </p:nvGrpSpPr>
      <p:grpSpPr>
        <a:xfrm>
          <a:off x="0" y="0"/>
          <a:ext cx="0" cy="0"/>
          <a:chOff x="0" y="0"/>
          <a:chExt cx="0" cy="0"/>
        </a:xfrm>
      </p:grpSpPr>
      <p:pic>
        <p:nvPicPr>
          <p:cNvPr id="1261" name="Google Shape;1261;p144"/>
          <p:cNvPicPr preferRelativeResize="0"/>
          <p:nvPr/>
        </p:nvPicPr>
        <p:blipFill rotWithShape="1">
          <a:blip r:embed="rId3">
            <a:alphaModFix/>
          </a:blip>
          <a:srcRect b="15839" l="0" r="0" t="0"/>
          <a:stretch/>
        </p:blipFill>
        <p:spPr>
          <a:xfrm>
            <a:off x="0" y="0"/>
            <a:ext cx="24377703" cy="13716000"/>
          </a:xfrm>
          <a:prstGeom prst="rect">
            <a:avLst/>
          </a:prstGeom>
          <a:noFill/>
          <a:ln>
            <a:noFill/>
          </a:ln>
        </p:spPr>
      </p:pic>
      <p:sp>
        <p:nvSpPr>
          <p:cNvPr id="1262" name="Google Shape;1262;p144"/>
          <p:cNvSpPr/>
          <p:nvPr/>
        </p:nvSpPr>
        <p:spPr>
          <a:xfrm>
            <a:off x="0" y="-187502"/>
            <a:ext cx="24377700" cy="13903500"/>
          </a:xfrm>
          <a:prstGeom prst="rect">
            <a:avLst/>
          </a:prstGeom>
          <a:solidFill>
            <a:schemeClr val="lt1">
              <a:alpha val="67060"/>
            </a:schemeClr>
          </a:soli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Lato"/>
              <a:ea typeface="Lato"/>
              <a:cs typeface="Lato"/>
              <a:sym typeface="Lato"/>
            </a:endParaRPr>
          </a:p>
        </p:txBody>
      </p:sp>
      <p:pic>
        <p:nvPicPr>
          <p:cNvPr id="1263" name="Google Shape;1263;p14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64" name="Google Shape;1264;p14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65" name="Google Shape;1265;p144"/>
          <p:cNvSpPr txBox="1"/>
          <p:nvPr/>
        </p:nvSpPr>
        <p:spPr>
          <a:xfrm>
            <a:off x="3009175" y="4260200"/>
            <a:ext cx="19069200" cy="65529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Revenue per staff of </a:t>
            </a:r>
            <a:r>
              <a:rPr b="1" i="0" lang="en-US" sz="8000" u="none" cap="none" strike="noStrike">
                <a:solidFill>
                  <a:srgbClr val="C00000"/>
                </a:solidFill>
                <a:latin typeface="Lato"/>
                <a:ea typeface="Lato"/>
                <a:cs typeface="Lato"/>
                <a:sym typeface="Lato"/>
              </a:rPr>
              <a:t>£120,000+  </a:t>
            </a:r>
            <a:endParaRPr b="1" i="0" sz="8000" u="none" cap="none" strike="noStrike">
              <a:solidFill>
                <a:srgbClr val="C00000"/>
              </a:solidFill>
              <a:latin typeface="Lato"/>
              <a:ea typeface="Lato"/>
              <a:cs typeface="Lato"/>
              <a:sym typeface="Lato"/>
            </a:endParaRPr>
          </a:p>
          <a:p>
            <a:pPr indent="0" lvl="0" marL="0" marR="0" rtl="0" algn="ctr">
              <a:lnSpc>
                <a:spcPct val="80000"/>
              </a:lnSpc>
              <a:spcBef>
                <a:spcPts val="0"/>
              </a:spcBef>
              <a:spcAft>
                <a:spcPts val="0"/>
              </a:spcAft>
              <a:buClr>
                <a:srgbClr val="000000"/>
              </a:buClr>
              <a:buSzPts val="8000"/>
              <a:buFont typeface="Arial"/>
              <a:buNone/>
            </a:pPr>
            <a:r>
              <a:rPr b="1" i="0" lang="en-US" sz="8000" u="none" cap="none" strike="noStrike">
                <a:solidFill>
                  <a:srgbClr val="000000"/>
                </a:solidFill>
                <a:latin typeface="Lato"/>
                <a:ea typeface="Lato"/>
                <a:cs typeface="Lato"/>
                <a:sym typeface="Lato"/>
              </a:rPr>
              <a:t>(Pretty Good)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rPr b="0" i="0" lang="en-US" sz="8000" u="none" cap="none" strike="noStrike">
                <a:solidFill>
                  <a:schemeClr val="dk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000"/>
              <a:buFont typeface="Arial"/>
              <a:buNone/>
            </a:pPr>
            <a:r>
              <a:t/>
            </a:r>
            <a:endParaRPr b="0" i="0" sz="8000" u="none" cap="none" strike="noStrike">
              <a:solidFill>
                <a:schemeClr val="dk2"/>
              </a:solidFill>
              <a:latin typeface="Lato"/>
              <a:ea typeface="Lato"/>
              <a:cs typeface="Lato"/>
              <a:sym typeface="Lato"/>
            </a:endParaRPr>
          </a:p>
        </p:txBody>
      </p:sp>
      <p:sp>
        <p:nvSpPr>
          <p:cNvPr id="1266" name="Google Shape;1266;p144"/>
          <p:cNvSpPr/>
          <p:nvPr/>
        </p:nvSpPr>
        <p:spPr>
          <a:xfrm flipH="1">
            <a:off x="6909416" y="796386"/>
            <a:ext cx="10558800" cy="1607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267" name="Google Shape;1267;p144"/>
          <p:cNvSpPr txBox="1"/>
          <p:nvPr/>
        </p:nvSpPr>
        <p:spPr>
          <a:xfrm>
            <a:off x="4790563" y="1177091"/>
            <a:ext cx="14720400" cy="978600"/>
          </a:xfrm>
          <a:prstGeom prst="rect">
            <a:avLst/>
          </a:prstGeom>
          <a:noFill/>
          <a:ln>
            <a:noFill/>
          </a:ln>
        </p:spPr>
        <p:txBody>
          <a:bodyPr anchorCtr="0" anchor="t" bIns="38100" lIns="76200" spcFirstLastPara="1" rIns="76200" wrap="square" tIns="38100">
            <a:noAutofit/>
          </a:bodyPr>
          <a:lstStyle/>
          <a:p>
            <a:pPr indent="0" lvl="0" marL="0" marR="0" rtl="0" algn="ctr">
              <a:lnSpc>
                <a:spcPct val="80000"/>
              </a:lnSpc>
              <a:spcBef>
                <a:spcPts val="0"/>
              </a:spcBef>
              <a:spcAft>
                <a:spcPts val="0"/>
              </a:spcAft>
              <a:buClr>
                <a:srgbClr val="000000"/>
              </a:buClr>
              <a:buSzPts val="6000"/>
              <a:buFont typeface="Arial"/>
              <a:buNone/>
            </a:pPr>
            <a:r>
              <a:rPr b="1" i="0" lang="en-US" sz="6000" u="none" cap="none" strike="noStrike">
                <a:solidFill>
                  <a:schemeClr val="lt1"/>
                </a:solidFill>
                <a:latin typeface="Lato"/>
                <a:ea typeface="Lato"/>
                <a:cs typeface="Lato"/>
                <a:sym typeface="Lato"/>
              </a:rPr>
              <a:t>The Productivity Ratios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2" name="Shape 1272"/>
        <p:cNvGrpSpPr/>
        <p:nvPr/>
      </p:nvGrpSpPr>
      <p:grpSpPr>
        <a:xfrm>
          <a:off x="0" y="0"/>
          <a:ext cx="0" cy="0"/>
          <a:chOff x="0" y="0"/>
          <a:chExt cx="0" cy="0"/>
        </a:xfrm>
      </p:grpSpPr>
      <p:pic>
        <p:nvPicPr>
          <p:cNvPr id="1273" name="Google Shape;1273;p145"/>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1274" name="Google Shape;1274;p145"/>
          <p:cNvGrpSpPr/>
          <p:nvPr/>
        </p:nvGrpSpPr>
        <p:grpSpPr>
          <a:xfrm>
            <a:off x="3200400" y="0"/>
            <a:ext cx="19469100" cy="13716000"/>
            <a:chOff x="3200400" y="0"/>
            <a:chExt cx="19469100" cy="13716000"/>
          </a:xfrm>
        </p:grpSpPr>
        <p:sp>
          <p:nvSpPr>
            <p:cNvPr id="1275" name="Google Shape;1275;p145"/>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276" name="Google Shape;1276;p145"/>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1277" name="Google Shape;1277;p145"/>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78" name="Google Shape;1278;p145"/>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1279" name="Google Shape;1279;p145"/>
          <p:cNvSpPr/>
          <p:nvPr/>
        </p:nvSpPr>
        <p:spPr>
          <a:xfrm>
            <a:off x="1577951" y="4429596"/>
            <a:ext cx="9318600" cy="72021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3 years time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1 years time</a:t>
            </a:r>
            <a:endParaRPr/>
          </a:p>
          <a:p>
            <a:pPr indent="-685800" lvl="0" marL="1447800" marR="0" rtl="0" algn="l">
              <a:lnSpc>
                <a:spcPct val="100000"/>
              </a:lnSpc>
              <a:spcBef>
                <a:spcPts val="600"/>
              </a:spcBef>
              <a:spcAft>
                <a:spcPts val="0"/>
              </a:spcAft>
              <a:buClr>
                <a:srgbClr val="000000"/>
              </a:buClr>
              <a:buSzPts val="4800"/>
              <a:buFont typeface="Noto Sans Symbols"/>
              <a:buChar char="✔"/>
            </a:pPr>
            <a:r>
              <a:rPr b="0" i="1" lang="en-US" sz="5400" u="none" cap="none" strike="noStrike">
                <a:solidFill>
                  <a:schemeClr val="accent5"/>
                </a:solidFill>
                <a:latin typeface="Calibri"/>
                <a:ea typeface="Calibri"/>
                <a:cs typeface="Calibri"/>
                <a:sym typeface="Calibri"/>
              </a:rPr>
              <a:t>Financial progress against budget</a:t>
            </a:r>
            <a:endParaRPr/>
          </a:p>
        </p:txBody>
      </p:sp>
      <p:cxnSp>
        <p:nvCxnSpPr>
          <p:cNvPr id="1280" name="Google Shape;1280;p14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281" name="Google Shape;1281;p145"/>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282" name="Google Shape;1282;p145"/>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1283" name="Google Shape;1283;p145"/>
          <p:cNvSpPr/>
          <p:nvPr/>
        </p:nvSpPr>
        <p:spPr>
          <a:xfrm>
            <a:off x="11102979" y="4429596"/>
            <a:ext cx="6769500" cy="17544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Quarterly goals (past quarter)</a:t>
            </a:r>
            <a:endParaRPr/>
          </a:p>
        </p:txBody>
      </p:sp>
      <p:sp>
        <p:nvSpPr>
          <p:cNvPr id="1284" name="Google Shape;1284;p145"/>
          <p:cNvSpPr/>
          <p:nvPr/>
        </p:nvSpPr>
        <p:spPr>
          <a:xfrm rot="5400000">
            <a:off x="10941628" y="4599627"/>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9" name="Shape 1289"/>
        <p:cNvGrpSpPr/>
        <p:nvPr/>
      </p:nvGrpSpPr>
      <p:grpSpPr>
        <a:xfrm>
          <a:off x="0" y="0"/>
          <a:ext cx="0" cy="0"/>
          <a:chOff x="0" y="0"/>
          <a:chExt cx="0" cy="0"/>
        </a:xfrm>
      </p:grpSpPr>
      <p:pic>
        <p:nvPicPr>
          <p:cNvPr id="1290" name="Google Shape;1290;p146"/>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1291" name="Google Shape;1291;p146"/>
          <p:cNvGrpSpPr/>
          <p:nvPr/>
        </p:nvGrpSpPr>
        <p:grpSpPr>
          <a:xfrm>
            <a:off x="3200400" y="0"/>
            <a:ext cx="19469100" cy="13716000"/>
            <a:chOff x="3200400" y="0"/>
            <a:chExt cx="19469100" cy="13716000"/>
          </a:xfrm>
        </p:grpSpPr>
        <p:sp>
          <p:nvSpPr>
            <p:cNvPr id="1292" name="Google Shape;1292;p146"/>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293" name="Google Shape;1293;p146"/>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1294" name="Google Shape;1294;p146"/>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295" name="Google Shape;1295;p146"/>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1296" name="Google Shape;1296;p146"/>
          <p:cNvSpPr/>
          <p:nvPr/>
        </p:nvSpPr>
        <p:spPr>
          <a:xfrm>
            <a:off x="1577951" y="4429596"/>
            <a:ext cx="9318600" cy="72021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3 years time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1 years time</a:t>
            </a:r>
            <a:endParaRPr/>
          </a:p>
          <a:p>
            <a:pPr indent="-685800" lvl="0" marL="1447800" marR="0" rtl="0" algn="l">
              <a:lnSpc>
                <a:spcPct val="100000"/>
              </a:lnSpc>
              <a:spcBef>
                <a:spcPts val="600"/>
              </a:spcBef>
              <a:spcAft>
                <a:spcPts val="0"/>
              </a:spcAft>
              <a:buClr>
                <a:srgbClr val="000000"/>
              </a:buClr>
              <a:buSzPts val="4800"/>
              <a:buFont typeface="Noto Sans Symbols"/>
              <a:buChar char="✔"/>
            </a:pPr>
            <a:r>
              <a:rPr b="0" i="1" lang="en-US" sz="5400" u="none" cap="none" strike="noStrike">
                <a:solidFill>
                  <a:schemeClr val="accent5"/>
                </a:solidFill>
                <a:latin typeface="Calibri"/>
                <a:ea typeface="Calibri"/>
                <a:cs typeface="Calibri"/>
                <a:sym typeface="Calibri"/>
              </a:rPr>
              <a:t>Financial progress against budget</a:t>
            </a:r>
            <a:endParaRPr/>
          </a:p>
        </p:txBody>
      </p:sp>
      <p:cxnSp>
        <p:nvCxnSpPr>
          <p:cNvPr id="1297" name="Google Shape;1297;p14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298" name="Google Shape;1298;p146"/>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299" name="Google Shape;1299;p146"/>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1300" name="Google Shape;1300;p146"/>
          <p:cNvSpPr/>
          <p:nvPr/>
        </p:nvSpPr>
        <p:spPr>
          <a:xfrm>
            <a:off x="11102979" y="4429596"/>
            <a:ext cx="6769500" cy="35703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Quarterly goals (past quarter)</a:t>
            </a:r>
            <a:endParaRPr/>
          </a:p>
          <a:p>
            <a:pPr indent="-685800" lvl="0" marL="1447800" marR="0" rtl="0" algn="l">
              <a:lnSpc>
                <a:spcPct val="100000"/>
              </a:lnSpc>
              <a:spcBef>
                <a:spcPts val="600"/>
              </a:spcBef>
              <a:spcAft>
                <a:spcPts val="0"/>
              </a:spcAft>
              <a:buClr>
                <a:schemeClr val="accent1"/>
              </a:buClr>
              <a:buSzPts val="4800"/>
              <a:buFont typeface="Noto Sans Symbols"/>
              <a:buChar char="✔"/>
            </a:pPr>
            <a:r>
              <a:rPr b="1" i="1" lang="en-US" sz="5400" u="none" cap="none" strike="noStrike">
                <a:solidFill>
                  <a:schemeClr val="accent1"/>
                </a:solidFill>
                <a:latin typeface="Calibri"/>
                <a:ea typeface="Calibri"/>
                <a:cs typeface="Calibri"/>
                <a:sym typeface="Calibri"/>
              </a:rPr>
              <a:t>How we did</a:t>
            </a:r>
            <a:endParaRPr/>
          </a:p>
          <a:p>
            <a:pPr indent="-685800" lvl="0" marL="1447800" marR="0" rtl="0" algn="l">
              <a:lnSpc>
                <a:spcPct val="100000"/>
              </a:lnSpc>
              <a:spcBef>
                <a:spcPts val="600"/>
              </a:spcBef>
              <a:spcAft>
                <a:spcPts val="0"/>
              </a:spcAft>
              <a:buClr>
                <a:schemeClr val="accent1"/>
              </a:buClr>
              <a:buSzPts val="4800"/>
              <a:buFont typeface="Noto Sans Symbols"/>
              <a:buChar char="✔"/>
            </a:pPr>
            <a:r>
              <a:rPr b="1" i="1" lang="en-US" sz="5400" u="none" cap="none" strike="noStrike">
                <a:solidFill>
                  <a:schemeClr val="accent1"/>
                </a:solidFill>
                <a:latin typeface="Calibri"/>
                <a:ea typeface="Calibri"/>
                <a:cs typeface="Calibri"/>
                <a:sym typeface="Calibri"/>
              </a:rPr>
              <a:t>What we learned</a:t>
            </a:r>
            <a:endParaRPr/>
          </a:p>
        </p:txBody>
      </p:sp>
      <p:sp>
        <p:nvSpPr>
          <p:cNvPr id="1301" name="Google Shape;1301;p146"/>
          <p:cNvSpPr/>
          <p:nvPr/>
        </p:nvSpPr>
        <p:spPr>
          <a:xfrm rot="5400000">
            <a:off x="10941628" y="4599627"/>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6" name="Shape 1306"/>
        <p:cNvGrpSpPr/>
        <p:nvPr/>
      </p:nvGrpSpPr>
      <p:grpSpPr>
        <a:xfrm>
          <a:off x="0" y="0"/>
          <a:ext cx="0" cy="0"/>
          <a:chOff x="0" y="0"/>
          <a:chExt cx="0" cy="0"/>
        </a:xfrm>
      </p:grpSpPr>
      <p:pic>
        <p:nvPicPr>
          <p:cNvPr id="1307" name="Google Shape;1307;p147"/>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1308" name="Google Shape;1308;p147"/>
          <p:cNvGrpSpPr/>
          <p:nvPr/>
        </p:nvGrpSpPr>
        <p:grpSpPr>
          <a:xfrm>
            <a:off x="3200400" y="0"/>
            <a:ext cx="19469100" cy="13716000"/>
            <a:chOff x="3200400" y="0"/>
            <a:chExt cx="19469100" cy="13716000"/>
          </a:xfrm>
        </p:grpSpPr>
        <p:sp>
          <p:nvSpPr>
            <p:cNvPr id="1309" name="Google Shape;1309;p147"/>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310" name="Google Shape;1310;p147"/>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1311" name="Google Shape;1311;p147"/>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12" name="Google Shape;1312;p147"/>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1313" name="Google Shape;1313;p147"/>
          <p:cNvSpPr/>
          <p:nvPr/>
        </p:nvSpPr>
        <p:spPr>
          <a:xfrm>
            <a:off x="1577951" y="4429596"/>
            <a:ext cx="9318600" cy="72021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3 years time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1 years time</a:t>
            </a:r>
            <a:endParaRPr/>
          </a:p>
          <a:p>
            <a:pPr indent="-685800" lvl="0" marL="1447800" marR="0" rtl="0" algn="l">
              <a:lnSpc>
                <a:spcPct val="100000"/>
              </a:lnSpc>
              <a:spcBef>
                <a:spcPts val="600"/>
              </a:spcBef>
              <a:spcAft>
                <a:spcPts val="0"/>
              </a:spcAft>
              <a:buClr>
                <a:srgbClr val="000000"/>
              </a:buClr>
              <a:buSzPts val="4800"/>
              <a:buFont typeface="Noto Sans Symbols"/>
              <a:buChar char="✔"/>
            </a:pPr>
            <a:r>
              <a:rPr b="0" i="1" lang="en-US" sz="5400" u="none" cap="none" strike="noStrike">
                <a:solidFill>
                  <a:schemeClr val="accent5"/>
                </a:solidFill>
                <a:latin typeface="Calibri"/>
                <a:ea typeface="Calibri"/>
                <a:cs typeface="Calibri"/>
                <a:sym typeface="Calibri"/>
              </a:rPr>
              <a:t>Financial progress against budget</a:t>
            </a:r>
            <a:endParaRPr/>
          </a:p>
        </p:txBody>
      </p:sp>
      <p:cxnSp>
        <p:nvCxnSpPr>
          <p:cNvPr id="1314" name="Google Shape;1314;p14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315" name="Google Shape;1315;p147"/>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316" name="Google Shape;1316;p147"/>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1317" name="Google Shape;1317;p147"/>
          <p:cNvSpPr/>
          <p:nvPr/>
        </p:nvSpPr>
        <p:spPr>
          <a:xfrm>
            <a:off x="11102979" y="4429596"/>
            <a:ext cx="6769500" cy="53091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Quarterly goals (past quarter)</a:t>
            </a:r>
            <a:endParaRPr/>
          </a:p>
          <a:p>
            <a:pPr indent="-685800" lvl="0" marL="1447800" marR="0" rtl="0" algn="l">
              <a:lnSpc>
                <a:spcPct val="100000"/>
              </a:lnSpc>
              <a:spcBef>
                <a:spcPts val="600"/>
              </a:spcBef>
              <a:spcAft>
                <a:spcPts val="0"/>
              </a:spcAft>
              <a:buClr>
                <a:schemeClr val="accent5"/>
              </a:buClr>
              <a:buSzPts val="4800"/>
              <a:buFont typeface="Noto Sans Symbols"/>
              <a:buChar char="✔"/>
            </a:pPr>
            <a:r>
              <a:rPr b="0" i="1" lang="en-US" sz="5400" u="none" cap="none" strike="noStrike">
                <a:solidFill>
                  <a:schemeClr val="accent5"/>
                </a:solidFill>
                <a:latin typeface="Calibri"/>
                <a:ea typeface="Calibri"/>
                <a:cs typeface="Calibri"/>
                <a:sym typeface="Calibri"/>
              </a:rPr>
              <a:t>How we did</a:t>
            </a:r>
            <a:endParaRPr/>
          </a:p>
          <a:p>
            <a:pPr indent="-685800" lvl="0" marL="1447800" marR="0" rtl="0" algn="l">
              <a:lnSpc>
                <a:spcPct val="100000"/>
              </a:lnSpc>
              <a:spcBef>
                <a:spcPts val="600"/>
              </a:spcBef>
              <a:spcAft>
                <a:spcPts val="0"/>
              </a:spcAft>
              <a:buClr>
                <a:schemeClr val="accent5"/>
              </a:buClr>
              <a:buSzPts val="4800"/>
              <a:buFont typeface="Noto Sans Symbols"/>
              <a:buChar char="✔"/>
            </a:pPr>
            <a:r>
              <a:rPr b="0" i="1" lang="en-US" sz="5400" u="none" cap="none" strike="noStrike">
                <a:solidFill>
                  <a:schemeClr val="accent5"/>
                </a:solidFill>
                <a:latin typeface="Calibri"/>
                <a:ea typeface="Calibri"/>
                <a:cs typeface="Calibri"/>
                <a:sym typeface="Calibri"/>
              </a:rPr>
              <a:t>What we learned</a:t>
            </a:r>
            <a:endParaRPr/>
          </a:p>
          <a:p>
            <a:pPr indent="-685800" lvl="0" marL="685800" marR="0" rtl="0" algn="l">
              <a:lnSpc>
                <a:spcPct val="100000"/>
              </a:lnSpc>
              <a:spcBef>
                <a:spcPts val="6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Quarterly goals for next quarter</a:t>
            </a:r>
            <a:endParaRPr b="1" i="0" sz="5400" u="none" cap="none" strike="noStrike">
              <a:solidFill>
                <a:schemeClr val="accent1"/>
              </a:solidFill>
              <a:latin typeface="Calibri"/>
              <a:ea typeface="Calibri"/>
              <a:cs typeface="Calibri"/>
              <a:sym typeface="Calibri"/>
            </a:endParaRPr>
          </a:p>
        </p:txBody>
      </p:sp>
      <p:sp>
        <p:nvSpPr>
          <p:cNvPr id="1318" name="Google Shape;1318;p147"/>
          <p:cNvSpPr/>
          <p:nvPr/>
        </p:nvSpPr>
        <p:spPr>
          <a:xfrm rot="5400000">
            <a:off x="10941628" y="8119582"/>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3" name="Shape 1323"/>
        <p:cNvGrpSpPr/>
        <p:nvPr/>
      </p:nvGrpSpPr>
      <p:grpSpPr>
        <a:xfrm>
          <a:off x="0" y="0"/>
          <a:ext cx="0" cy="0"/>
          <a:chOff x="0" y="0"/>
          <a:chExt cx="0" cy="0"/>
        </a:xfrm>
      </p:grpSpPr>
      <p:pic>
        <p:nvPicPr>
          <p:cNvPr id="1324" name="Google Shape;1324;p148"/>
          <p:cNvPicPr preferRelativeResize="0"/>
          <p:nvPr/>
        </p:nvPicPr>
        <p:blipFill rotWithShape="1">
          <a:blip r:embed="rId3">
            <a:alphaModFix/>
          </a:blip>
          <a:srcRect b="0" l="19105" r="15238" t="0"/>
          <a:stretch/>
        </p:blipFill>
        <p:spPr>
          <a:xfrm>
            <a:off x="6366741" y="0"/>
            <a:ext cx="18010912" cy="13716000"/>
          </a:xfrm>
          <a:prstGeom prst="rect">
            <a:avLst/>
          </a:prstGeom>
          <a:noFill/>
          <a:ln>
            <a:noFill/>
          </a:ln>
        </p:spPr>
      </p:pic>
      <p:grpSp>
        <p:nvGrpSpPr>
          <p:cNvPr id="1325" name="Google Shape;1325;p148"/>
          <p:cNvGrpSpPr/>
          <p:nvPr/>
        </p:nvGrpSpPr>
        <p:grpSpPr>
          <a:xfrm>
            <a:off x="3200400" y="0"/>
            <a:ext cx="19469100" cy="13716000"/>
            <a:chOff x="3200400" y="0"/>
            <a:chExt cx="19469100" cy="13716000"/>
          </a:xfrm>
        </p:grpSpPr>
        <p:sp>
          <p:nvSpPr>
            <p:cNvPr id="1326" name="Google Shape;1326;p148"/>
            <p:cNvSpPr/>
            <p:nvPr/>
          </p:nvSpPr>
          <p:spPr>
            <a:xfrm>
              <a:off x="3200400" y="0"/>
              <a:ext cx="194691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327" name="Google Shape;1327;p148"/>
            <p:cNvSpPr/>
            <p:nvPr/>
          </p:nvSpPr>
          <p:spPr>
            <a:xfrm>
              <a:off x="3886200" y="0"/>
              <a:ext cx="15681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grpSp>
      <p:sp>
        <p:nvSpPr>
          <p:cNvPr id="1328" name="Google Shape;1328;p148"/>
          <p:cNvSpPr/>
          <p:nvPr/>
        </p:nvSpPr>
        <p:spPr>
          <a:xfrm flipH="1">
            <a:off x="116" y="2705600"/>
            <a:ext cx="13887600" cy="1409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329" name="Google Shape;1329;p148"/>
          <p:cNvSpPr txBox="1"/>
          <p:nvPr/>
        </p:nvSpPr>
        <p:spPr>
          <a:xfrm>
            <a:off x="1577950" y="2705600"/>
            <a:ext cx="11414100" cy="111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Lato"/>
                <a:ea typeface="Lato"/>
                <a:cs typeface="Lato"/>
                <a:sym typeface="Lato"/>
              </a:rPr>
              <a:t>The Business Plan:</a:t>
            </a:r>
            <a:endParaRPr b="0" i="0" sz="6000" u="none" cap="none" strike="noStrike">
              <a:solidFill>
                <a:schemeClr val="lt1"/>
              </a:solidFill>
              <a:latin typeface="Lato"/>
              <a:ea typeface="Lato"/>
              <a:cs typeface="Lato"/>
              <a:sym typeface="Lato"/>
            </a:endParaRPr>
          </a:p>
        </p:txBody>
      </p:sp>
      <p:sp>
        <p:nvSpPr>
          <p:cNvPr id="1330" name="Google Shape;1330;p148"/>
          <p:cNvSpPr/>
          <p:nvPr/>
        </p:nvSpPr>
        <p:spPr>
          <a:xfrm>
            <a:off x="1577951" y="4429596"/>
            <a:ext cx="9318600" cy="72021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Core values</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purpose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Our niche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10 year BHAG</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3 years time</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In 1 years time</a:t>
            </a:r>
            <a:endParaRPr/>
          </a:p>
          <a:p>
            <a:pPr indent="-685800" lvl="0" marL="1447800" marR="0" rtl="0" algn="l">
              <a:lnSpc>
                <a:spcPct val="100000"/>
              </a:lnSpc>
              <a:spcBef>
                <a:spcPts val="600"/>
              </a:spcBef>
              <a:spcAft>
                <a:spcPts val="0"/>
              </a:spcAft>
              <a:buClr>
                <a:srgbClr val="000000"/>
              </a:buClr>
              <a:buSzPts val="4800"/>
              <a:buFont typeface="Noto Sans Symbols"/>
              <a:buChar char="✔"/>
            </a:pPr>
            <a:r>
              <a:rPr b="0" i="1" lang="en-US" sz="5400" u="none" cap="none" strike="noStrike">
                <a:solidFill>
                  <a:schemeClr val="accent5"/>
                </a:solidFill>
                <a:latin typeface="Calibri"/>
                <a:ea typeface="Calibri"/>
                <a:cs typeface="Calibri"/>
                <a:sym typeface="Calibri"/>
              </a:rPr>
              <a:t>Financial progress against budget</a:t>
            </a:r>
            <a:endParaRPr/>
          </a:p>
        </p:txBody>
      </p:sp>
      <p:cxnSp>
        <p:nvCxnSpPr>
          <p:cNvPr id="1331" name="Google Shape;1331;p14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332" name="Google Shape;1332;p148"/>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
        <p:nvSpPr>
          <p:cNvPr id="1333" name="Google Shape;1333;p148"/>
          <p:cNvSpPr txBox="1"/>
          <p:nvPr/>
        </p:nvSpPr>
        <p:spPr>
          <a:xfrm>
            <a:off x="1577950" y="740675"/>
            <a:ext cx="16745700" cy="22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7200" u="none" cap="none" strike="noStrike">
                <a:solidFill>
                  <a:srgbClr val="000000"/>
                </a:solidFill>
                <a:latin typeface="Lato"/>
                <a:ea typeface="Lato"/>
                <a:cs typeface="Lato"/>
                <a:sym typeface="Lato"/>
              </a:rPr>
              <a:t>State Of The Nation Update</a:t>
            </a:r>
            <a:endParaRPr b="1" i="0" sz="7200" u="none" cap="none" strike="noStrike">
              <a:solidFill>
                <a:srgbClr val="000000"/>
              </a:solidFill>
              <a:latin typeface="Lato"/>
              <a:ea typeface="Lato"/>
              <a:cs typeface="Lato"/>
              <a:sym typeface="Lato"/>
            </a:endParaRPr>
          </a:p>
        </p:txBody>
      </p:sp>
      <p:sp>
        <p:nvSpPr>
          <p:cNvPr id="1334" name="Google Shape;1334;p148"/>
          <p:cNvSpPr/>
          <p:nvPr/>
        </p:nvSpPr>
        <p:spPr>
          <a:xfrm>
            <a:off x="11102979" y="4429596"/>
            <a:ext cx="6769500" cy="71250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Quarterly goals (past quarter)</a:t>
            </a:r>
            <a:endParaRPr/>
          </a:p>
          <a:p>
            <a:pPr indent="-685800" lvl="0" marL="1447800" marR="0" rtl="0" algn="l">
              <a:lnSpc>
                <a:spcPct val="100000"/>
              </a:lnSpc>
              <a:spcBef>
                <a:spcPts val="600"/>
              </a:spcBef>
              <a:spcAft>
                <a:spcPts val="0"/>
              </a:spcAft>
              <a:buClr>
                <a:schemeClr val="accent5"/>
              </a:buClr>
              <a:buSzPts val="4800"/>
              <a:buFont typeface="Noto Sans Symbols"/>
              <a:buChar char="✔"/>
            </a:pPr>
            <a:r>
              <a:rPr b="0" i="1" lang="en-US" sz="5400" u="none" cap="none" strike="noStrike">
                <a:solidFill>
                  <a:schemeClr val="accent5"/>
                </a:solidFill>
                <a:latin typeface="Calibri"/>
                <a:ea typeface="Calibri"/>
                <a:cs typeface="Calibri"/>
                <a:sym typeface="Calibri"/>
              </a:rPr>
              <a:t>How we did</a:t>
            </a:r>
            <a:endParaRPr/>
          </a:p>
          <a:p>
            <a:pPr indent="-685800" lvl="0" marL="1447800" marR="0" rtl="0" algn="l">
              <a:lnSpc>
                <a:spcPct val="100000"/>
              </a:lnSpc>
              <a:spcBef>
                <a:spcPts val="600"/>
              </a:spcBef>
              <a:spcAft>
                <a:spcPts val="0"/>
              </a:spcAft>
              <a:buClr>
                <a:schemeClr val="accent5"/>
              </a:buClr>
              <a:buSzPts val="4800"/>
              <a:buFont typeface="Noto Sans Symbols"/>
              <a:buChar char="✔"/>
            </a:pPr>
            <a:r>
              <a:rPr b="0" i="1" lang="en-US" sz="5400" u="none" cap="none" strike="noStrike">
                <a:solidFill>
                  <a:schemeClr val="accent5"/>
                </a:solidFill>
                <a:latin typeface="Calibri"/>
                <a:ea typeface="Calibri"/>
                <a:cs typeface="Calibri"/>
                <a:sym typeface="Calibri"/>
              </a:rPr>
              <a:t>What we learned</a:t>
            </a:r>
            <a:endParaRPr/>
          </a:p>
          <a:p>
            <a:pPr indent="-685800" lvl="0" marL="685800" marR="0" rtl="0" algn="l">
              <a:lnSpc>
                <a:spcPct val="100000"/>
              </a:lnSpc>
              <a:spcBef>
                <a:spcPts val="600"/>
              </a:spcBef>
              <a:spcAft>
                <a:spcPts val="0"/>
              </a:spcAft>
              <a:buClr>
                <a:srgbClr val="000000"/>
              </a:buClr>
              <a:buSzPts val="4800"/>
              <a:buFont typeface="Arial"/>
              <a:buChar char="•"/>
            </a:pPr>
            <a:r>
              <a:rPr b="0" i="0" lang="en-US" sz="5400" u="none" cap="none" strike="noStrike">
                <a:solidFill>
                  <a:schemeClr val="accent5"/>
                </a:solidFill>
                <a:latin typeface="Calibri"/>
                <a:ea typeface="Calibri"/>
                <a:cs typeface="Calibri"/>
                <a:sym typeface="Calibri"/>
              </a:rPr>
              <a:t>Quarterly goals for next quarter</a:t>
            </a:r>
            <a:endParaRPr/>
          </a:p>
          <a:p>
            <a:pPr indent="-685800" lvl="0" marL="685800" marR="0" rtl="0" algn="l">
              <a:lnSpc>
                <a:spcPct val="100000"/>
              </a:lnSpc>
              <a:spcBef>
                <a:spcPts val="600"/>
              </a:spcBef>
              <a:spcAft>
                <a:spcPts val="0"/>
              </a:spcAft>
              <a:buClr>
                <a:srgbClr val="000000"/>
              </a:buClr>
              <a:buSzPts val="4800"/>
              <a:buFont typeface="Arial"/>
              <a:buChar char="•"/>
            </a:pPr>
            <a:r>
              <a:rPr b="1" i="0" lang="en-US" sz="5400" u="none" cap="none" strike="noStrike">
                <a:solidFill>
                  <a:schemeClr val="accent1"/>
                </a:solidFill>
                <a:latin typeface="Calibri"/>
                <a:ea typeface="Calibri"/>
                <a:cs typeface="Calibri"/>
                <a:sym typeface="Calibri"/>
              </a:rPr>
              <a:t>Questions</a:t>
            </a:r>
            <a:endParaRPr/>
          </a:p>
          <a:p>
            <a:pPr indent="-381000" lvl="0" marL="685800" marR="0" rtl="0" algn="l">
              <a:lnSpc>
                <a:spcPct val="100000"/>
              </a:lnSpc>
              <a:spcBef>
                <a:spcPts val="600"/>
              </a:spcBef>
              <a:spcAft>
                <a:spcPts val="0"/>
              </a:spcAft>
              <a:buClr>
                <a:srgbClr val="000000"/>
              </a:buClr>
              <a:buSzPts val="4800"/>
              <a:buFont typeface="Arial"/>
              <a:buNone/>
            </a:pPr>
            <a:r>
              <a:t/>
            </a:r>
            <a:endParaRPr b="1" i="0" sz="5400" u="none" cap="none" strike="noStrike">
              <a:solidFill>
                <a:schemeClr val="accent1"/>
              </a:solidFill>
              <a:latin typeface="Calibri"/>
              <a:ea typeface="Calibri"/>
              <a:cs typeface="Calibri"/>
              <a:sym typeface="Calibri"/>
            </a:endParaRPr>
          </a:p>
        </p:txBody>
      </p:sp>
      <p:sp>
        <p:nvSpPr>
          <p:cNvPr id="1335" name="Google Shape;1335;p148"/>
          <p:cNvSpPr/>
          <p:nvPr/>
        </p:nvSpPr>
        <p:spPr>
          <a:xfrm rot="5400000">
            <a:off x="10941628" y="9856152"/>
            <a:ext cx="647700" cy="5715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0" name="Shape 1340"/>
        <p:cNvGrpSpPr/>
        <p:nvPr/>
      </p:nvGrpSpPr>
      <p:grpSpPr>
        <a:xfrm>
          <a:off x="0" y="0"/>
          <a:ext cx="0" cy="0"/>
          <a:chOff x="0" y="0"/>
          <a:chExt cx="0" cy="0"/>
        </a:xfrm>
      </p:grpSpPr>
      <p:pic>
        <p:nvPicPr>
          <p:cNvPr id="1341" name="Google Shape;1341;p149"/>
          <p:cNvPicPr preferRelativeResize="0"/>
          <p:nvPr>
            <p:ph idx="2" type="pic"/>
          </p:nvPr>
        </p:nvPicPr>
        <p:blipFill rotWithShape="1">
          <a:blip r:embed="rId3">
            <a:alphaModFix/>
          </a:blip>
          <a:srcRect b="357" l="0" r="0" t="357"/>
          <a:stretch/>
        </p:blipFill>
        <p:spPr>
          <a:xfrm>
            <a:off x="-3176" y="0"/>
            <a:ext cx="24377700" cy="13716000"/>
          </a:xfrm>
          <a:prstGeom prst="rect">
            <a:avLst/>
          </a:prstGeom>
          <a:noFill/>
          <a:ln>
            <a:noFill/>
          </a:ln>
        </p:spPr>
      </p:pic>
      <p:grpSp>
        <p:nvGrpSpPr>
          <p:cNvPr id="1342" name="Google Shape;1342;p149"/>
          <p:cNvGrpSpPr/>
          <p:nvPr/>
        </p:nvGrpSpPr>
        <p:grpSpPr>
          <a:xfrm>
            <a:off x="4604986" y="5173784"/>
            <a:ext cx="15225777" cy="3131661"/>
            <a:chOff x="1675966" y="8398847"/>
            <a:chExt cx="13830300" cy="2655300"/>
          </a:xfrm>
        </p:grpSpPr>
        <p:sp>
          <p:nvSpPr>
            <p:cNvPr id="1343" name="Google Shape;1343;p149"/>
            <p:cNvSpPr/>
            <p:nvPr/>
          </p:nvSpPr>
          <p:spPr>
            <a:xfrm flipH="1">
              <a:off x="1675966" y="8398847"/>
              <a:ext cx="13830300" cy="2655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344" name="Google Shape;1344;p149"/>
            <p:cNvSpPr/>
            <p:nvPr/>
          </p:nvSpPr>
          <p:spPr>
            <a:xfrm>
              <a:off x="2447755" y="8643523"/>
              <a:ext cx="12286800" cy="216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Calibri"/>
                  <a:ea typeface="Calibri"/>
                  <a:cs typeface="Calibri"/>
                  <a:sym typeface="Calibri"/>
                </a:rPr>
                <a:t>Can you put on a team lunch or dinner?</a:t>
              </a:r>
              <a:endParaRPr/>
            </a:p>
          </p:txBody>
        </p:sp>
      </p:grpSp>
      <p:pic>
        <p:nvPicPr>
          <p:cNvPr id="1345" name="Google Shape;1345;p14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46" name="Google Shape;1346;p14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pic>
        <p:nvPicPr>
          <p:cNvPr id="389" name="Google Shape;389;p87"/>
          <p:cNvPicPr preferRelativeResize="0"/>
          <p:nvPr/>
        </p:nvPicPr>
        <p:blipFill rotWithShape="1">
          <a:blip r:embed="rId3">
            <a:alphaModFix/>
          </a:blip>
          <a:srcRect b="0" l="0" r="0" t="0"/>
          <a:stretch/>
        </p:blipFill>
        <p:spPr>
          <a:xfrm>
            <a:off x="2255701" y="0"/>
            <a:ext cx="19866301" cy="13716000"/>
          </a:xfrm>
          <a:prstGeom prst="rect">
            <a:avLst/>
          </a:prstGeom>
          <a:noFill/>
          <a:ln>
            <a:noFill/>
          </a:ln>
        </p:spPr>
      </p:pic>
      <p:sp>
        <p:nvSpPr>
          <p:cNvPr id="390" name="Google Shape;390;p87"/>
          <p:cNvSpPr/>
          <p:nvPr/>
        </p:nvSpPr>
        <p:spPr>
          <a:xfrm>
            <a:off x="0" y="0"/>
            <a:ext cx="24377701" cy="13716000"/>
          </a:xfrm>
          <a:prstGeom prst="rect">
            <a:avLst/>
          </a:prstGeom>
          <a:solidFill>
            <a:schemeClr val="lt1">
              <a:alpha val="8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391" name="Google Shape;391;p8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392" name="Google Shape;392;p8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grpSp>
        <p:nvGrpSpPr>
          <p:cNvPr id="393" name="Google Shape;393;p87"/>
          <p:cNvGrpSpPr/>
          <p:nvPr/>
        </p:nvGrpSpPr>
        <p:grpSpPr>
          <a:xfrm>
            <a:off x="5922584" y="5322868"/>
            <a:ext cx="12532499" cy="3070200"/>
            <a:chOff x="5759424" y="4856261"/>
            <a:chExt cx="12532499" cy="3070200"/>
          </a:xfrm>
        </p:grpSpPr>
        <p:sp>
          <p:nvSpPr>
            <p:cNvPr id="394" name="Google Shape;394;p87"/>
            <p:cNvSpPr/>
            <p:nvPr/>
          </p:nvSpPr>
          <p:spPr>
            <a:xfrm flipH="1">
              <a:off x="5759424" y="4856261"/>
              <a:ext cx="12532499" cy="30702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395" name="Google Shape;395;p87"/>
            <p:cNvSpPr txBox="1"/>
            <p:nvPr/>
          </p:nvSpPr>
          <p:spPr>
            <a:xfrm>
              <a:off x="5906691" y="5668118"/>
              <a:ext cx="12237900" cy="1446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800"/>
                <a:buFont typeface="Arial"/>
                <a:buNone/>
              </a:pPr>
              <a:r>
                <a:rPr b="1" i="1" lang="en-US" sz="8800">
                  <a:solidFill>
                    <a:srgbClr val="C00000"/>
                  </a:solidFill>
                  <a:latin typeface="Lato"/>
                  <a:ea typeface="Lato"/>
                  <a:cs typeface="Lato"/>
                  <a:sym typeface="Lato"/>
                </a:rPr>
                <a:t>Year 1</a:t>
              </a:r>
              <a:r>
                <a:rPr b="1" i="1" lang="en-US" sz="8800" u="none" cap="none" strike="noStrike">
                  <a:solidFill>
                    <a:srgbClr val="C00000"/>
                  </a:solidFill>
                  <a:latin typeface="Lato"/>
                  <a:ea typeface="Lato"/>
                  <a:cs typeface="Lato"/>
                  <a:sym typeface="Lato"/>
                </a:rPr>
                <a:t> Review Session</a:t>
              </a:r>
              <a:endParaRPr b="1" i="1" sz="8800" u="none" cap="none" strike="noStrike">
                <a:solidFill>
                  <a:srgbClr val="C00000"/>
                </a:solidFill>
                <a:latin typeface="Lato"/>
                <a:ea typeface="Lato"/>
                <a:cs typeface="Lato"/>
                <a:sym typeface="Lato"/>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1" name="Shape 1351"/>
        <p:cNvGrpSpPr/>
        <p:nvPr/>
      </p:nvGrpSpPr>
      <p:grpSpPr>
        <a:xfrm>
          <a:off x="0" y="0"/>
          <a:ext cx="0" cy="0"/>
          <a:chOff x="0" y="0"/>
          <a:chExt cx="0" cy="0"/>
        </a:xfrm>
      </p:grpSpPr>
      <p:pic>
        <p:nvPicPr>
          <p:cNvPr id="1352" name="Google Shape;1352;p150"/>
          <p:cNvPicPr preferRelativeResize="0"/>
          <p:nvPr>
            <p:ph idx="2" type="pic"/>
          </p:nvPr>
        </p:nvPicPr>
        <p:blipFill rotWithShape="1">
          <a:blip r:embed="rId3">
            <a:alphaModFix/>
          </a:blip>
          <a:srcRect b="0" l="4220" r="4220" t="0"/>
          <a:stretch/>
        </p:blipFill>
        <p:spPr>
          <a:xfrm>
            <a:off x="-3176" y="0"/>
            <a:ext cx="24377700" cy="13716000"/>
          </a:xfrm>
          <a:prstGeom prst="rect">
            <a:avLst/>
          </a:prstGeom>
          <a:noFill/>
          <a:ln>
            <a:noFill/>
          </a:ln>
        </p:spPr>
      </p:pic>
      <p:sp>
        <p:nvSpPr>
          <p:cNvPr id="1353" name="Google Shape;1353;p150"/>
          <p:cNvSpPr txBox="1"/>
          <p:nvPr/>
        </p:nvSpPr>
        <p:spPr>
          <a:xfrm>
            <a:off x="5577507" y="3925816"/>
            <a:ext cx="13281000" cy="170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7200" u="none" cap="none" strike="noStrike">
                <a:solidFill>
                  <a:schemeClr val="lt1"/>
                </a:solidFill>
                <a:latin typeface="Lato"/>
                <a:ea typeface="Lato"/>
                <a:cs typeface="Lato"/>
                <a:sym typeface="Lato"/>
              </a:rPr>
              <a:t>Online Resources:</a:t>
            </a:r>
            <a:endParaRPr/>
          </a:p>
        </p:txBody>
      </p:sp>
      <p:grpSp>
        <p:nvGrpSpPr>
          <p:cNvPr id="1354" name="Google Shape;1354;p150"/>
          <p:cNvGrpSpPr/>
          <p:nvPr/>
        </p:nvGrpSpPr>
        <p:grpSpPr>
          <a:xfrm>
            <a:off x="4604986" y="5630984"/>
            <a:ext cx="15225777" cy="3131661"/>
            <a:chOff x="1675966" y="8398847"/>
            <a:chExt cx="13830300" cy="2655300"/>
          </a:xfrm>
        </p:grpSpPr>
        <p:sp>
          <p:nvSpPr>
            <p:cNvPr id="1355" name="Google Shape;1355;p150"/>
            <p:cNvSpPr/>
            <p:nvPr/>
          </p:nvSpPr>
          <p:spPr>
            <a:xfrm flipH="1">
              <a:off x="1675966" y="8398847"/>
              <a:ext cx="13830300" cy="2655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4800" u="none" cap="none" strike="noStrike">
                <a:solidFill>
                  <a:schemeClr val="lt1"/>
                </a:solidFill>
                <a:latin typeface="Lato"/>
                <a:ea typeface="Lato"/>
                <a:cs typeface="Lato"/>
                <a:sym typeface="Lato"/>
              </a:endParaRPr>
            </a:p>
          </p:txBody>
        </p:sp>
        <p:sp>
          <p:nvSpPr>
            <p:cNvPr id="1356" name="Google Shape;1356;p150"/>
            <p:cNvSpPr/>
            <p:nvPr/>
          </p:nvSpPr>
          <p:spPr>
            <a:xfrm>
              <a:off x="2447755" y="8643523"/>
              <a:ext cx="12286800" cy="216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Calibri"/>
                  <a:ea typeface="Calibri"/>
                  <a:cs typeface="Calibri"/>
                  <a:sym typeface="Calibri"/>
                </a:rPr>
                <a:t>Leaders Agenda For A SOTN Meeting</a:t>
              </a:r>
              <a:endParaRPr b="1" i="0" sz="8000" u="none" cap="none" strike="noStrike">
                <a:solidFill>
                  <a:schemeClr val="lt1"/>
                </a:solidFill>
                <a:latin typeface="Calibri"/>
                <a:ea typeface="Calibri"/>
                <a:cs typeface="Calibri"/>
                <a:sym typeface="Calibri"/>
              </a:endParaRPr>
            </a:p>
          </p:txBody>
        </p:sp>
      </p:grpSp>
      <p:pic>
        <p:nvPicPr>
          <p:cNvPr id="1357" name="Google Shape;1357;p15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58" name="Google Shape;1358;p15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3" name="Shape 1363"/>
        <p:cNvGrpSpPr/>
        <p:nvPr/>
      </p:nvGrpSpPr>
      <p:grpSpPr>
        <a:xfrm>
          <a:off x="0" y="0"/>
          <a:ext cx="0" cy="0"/>
          <a:chOff x="0" y="0"/>
          <a:chExt cx="0" cy="0"/>
        </a:xfrm>
      </p:grpSpPr>
      <p:pic>
        <p:nvPicPr>
          <p:cNvPr id="1364" name="Google Shape;1364;p151"/>
          <p:cNvPicPr preferRelativeResize="0"/>
          <p:nvPr/>
        </p:nvPicPr>
        <p:blipFill rotWithShape="1">
          <a:blip r:embed="rId3">
            <a:alphaModFix/>
          </a:blip>
          <a:srcRect b="7762" l="0" r="0" t="7770"/>
          <a:stretch/>
        </p:blipFill>
        <p:spPr>
          <a:xfrm>
            <a:off x="-3176" y="0"/>
            <a:ext cx="24377700" cy="13716000"/>
          </a:xfrm>
          <a:prstGeom prst="rect">
            <a:avLst/>
          </a:prstGeom>
          <a:noFill/>
          <a:ln>
            <a:noFill/>
          </a:ln>
        </p:spPr>
      </p:pic>
      <p:pic>
        <p:nvPicPr>
          <p:cNvPr id="1365" name="Google Shape;1365;p15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366" name="Google Shape;1366;p15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367" name="Google Shape;1367;p151"/>
          <p:cNvSpPr txBox="1"/>
          <p:nvPr/>
        </p:nvSpPr>
        <p:spPr>
          <a:xfrm>
            <a:off x="3348723" y="4190306"/>
            <a:ext cx="17673900"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US" sz="9600" u="none" cap="none" strike="noStrike">
                <a:solidFill>
                  <a:schemeClr val="lt1"/>
                </a:solidFill>
                <a:latin typeface="Lato"/>
                <a:ea typeface="Lato"/>
                <a:cs typeface="Lato"/>
                <a:sym typeface="Lato"/>
              </a:rPr>
              <a:t>People need to hear a message 9 times before they even start to ‘get it’</a:t>
            </a:r>
            <a:endParaRPr b="0" i="0" sz="9600" u="none" cap="none" strike="noStrike">
              <a:solidFill>
                <a:schemeClr val="lt1"/>
              </a:solidFill>
              <a:latin typeface="Lato"/>
              <a:ea typeface="Lato"/>
              <a:cs typeface="Lato"/>
              <a:sym typeface="La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2" name="Shape 1372"/>
        <p:cNvGrpSpPr/>
        <p:nvPr/>
      </p:nvGrpSpPr>
      <p:grpSpPr>
        <a:xfrm>
          <a:off x="0" y="0"/>
          <a:ext cx="0" cy="0"/>
          <a:chOff x="0" y="0"/>
          <a:chExt cx="0" cy="0"/>
        </a:xfrm>
      </p:grpSpPr>
      <p:pic>
        <p:nvPicPr>
          <p:cNvPr id="1373" name="Google Shape;1373;p152"/>
          <p:cNvPicPr preferRelativeResize="0"/>
          <p:nvPr>
            <p:ph idx="2" type="pic"/>
          </p:nvPr>
        </p:nvPicPr>
        <p:blipFill rotWithShape="1">
          <a:blip r:embed="rId3">
            <a:alphaModFix/>
          </a:blip>
          <a:srcRect b="7597" l="0" r="0" t="7606"/>
          <a:stretch/>
        </p:blipFill>
        <p:spPr>
          <a:xfrm>
            <a:off x="-3176" y="0"/>
            <a:ext cx="24377700" cy="13716000"/>
          </a:xfrm>
          <a:prstGeom prst="rect">
            <a:avLst/>
          </a:prstGeom>
          <a:noFill/>
          <a:ln>
            <a:noFill/>
          </a:ln>
        </p:spPr>
      </p:pic>
      <p:sp>
        <p:nvSpPr>
          <p:cNvPr id="1374" name="Google Shape;1374;p152"/>
          <p:cNvSpPr txBox="1"/>
          <p:nvPr/>
        </p:nvSpPr>
        <p:spPr>
          <a:xfrm>
            <a:off x="3348698" y="3915326"/>
            <a:ext cx="17673900" cy="453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US" sz="9600" u="none" cap="none" strike="noStrike">
                <a:solidFill>
                  <a:schemeClr val="lt1"/>
                </a:solidFill>
                <a:latin typeface="Lato"/>
                <a:ea typeface="Lato"/>
                <a:cs typeface="Lato"/>
                <a:sym typeface="Lato"/>
              </a:rPr>
              <a:t>Communicate informally in between SOTN meetings too</a:t>
            </a:r>
            <a:endParaRPr/>
          </a:p>
        </p:txBody>
      </p:sp>
      <p:sp>
        <p:nvSpPr>
          <p:cNvPr id="1375" name="Google Shape;1375;p152"/>
          <p:cNvSpPr/>
          <p:nvPr/>
        </p:nvSpPr>
        <p:spPr>
          <a:xfrm flipH="1">
            <a:off x="3203971" y="3793057"/>
            <a:ext cx="17963356" cy="4781437"/>
          </a:xfrm>
          <a:custGeom>
            <a:rect b="b" l="l" r="r" t="t"/>
            <a:pathLst>
              <a:path extrusionOk="0" h="4781437" w="17963356">
                <a:moveTo>
                  <a:pt x="17746728" y="252787"/>
                </a:moveTo>
                <a:lnTo>
                  <a:pt x="17746728" y="2390718"/>
                </a:lnTo>
                <a:lnTo>
                  <a:pt x="17746728" y="4528649"/>
                </a:lnTo>
                <a:lnTo>
                  <a:pt x="216628" y="4528649"/>
                </a:lnTo>
                <a:lnTo>
                  <a:pt x="216628" y="252787"/>
                </a:lnTo>
                <a:close/>
                <a:moveTo>
                  <a:pt x="17963356" y="0"/>
                </a:moveTo>
                <a:lnTo>
                  <a:pt x="0" y="0"/>
                </a:lnTo>
                <a:lnTo>
                  <a:pt x="0" y="4781437"/>
                </a:lnTo>
                <a:lnTo>
                  <a:pt x="17963356" y="4781437"/>
                </a:lnTo>
                <a:lnTo>
                  <a:pt x="17963356" y="2390719"/>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cxnSp>
        <p:nvCxnSpPr>
          <p:cNvPr id="1376" name="Google Shape;1376;p15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377" name="Google Shape;1377;p152"/>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81" name="Shape 1381"/>
        <p:cNvGrpSpPr/>
        <p:nvPr/>
      </p:nvGrpSpPr>
      <p:grpSpPr>
        <a:xfrm>
          <a:off x="0" y="0"/>
          <a:ext cx="0" cy="0"/>
          <a:chOff x="0" y="0"/>
          <a:chExt cx="0" cy="0"/>
        </a:xfrm>
      </p:grpSpPr>
      <p:sp>
        <p:nvSpPr>
          <p:cNvPr id="1382" name="Google Shape;1382;p153"/>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7200"/>
              <a:buFont typeface="Lato"/>
              <a:buNone/>
            </a:pPr>
            <a:r>
              <a:rPr b="1" i="0" lang="en-US" sz="7200" u="none" cap="none" strike="noStrike">
                <a:solidFill>
                  <a:schemeClr val="dk2"/>
                </a:solidFill>
                <a:latin typeface="Lato"/>
                <a:ea typeface="Lato"/>
                <a:cs typeface="Lato"/>
                <a:sym typeface="Lato"/>
              </a:rPr>
              <a:t>Making It All Work</a:t>
            </a:r>
            <a:endParaRPr b="0" i="0" sz="1400" u="none" cap="none" strike="noStrike">
              <a:solidFill>
                <a:srgbClr val="000000"/>
              </a:solidFill>
              <a:latin typeface="Arial"/>
              <a:ea typeface="Arial"/>
              <a:cs typeface="Arial"/>
              <a:sym typeface="Arial"/>
            </a:endParaRPr>
          </a:p>
        </p:txBody>
      </p:sp>
      <p:pic>
        <p:nvPicPr>
          <p:cNvPr id="1383" name="Google Shape;1383;p153"/>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384" name="Google Shape;1384;p15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385" name="Google Shape;1385;p153"/>
          <p:cNvGrpSpPr/>
          <p:nvPr/>
        </p:nvGrpSpPr>
        <p:grpSpPr>
          <a:xfrm>
            <a:off x="7145996" y="2408318"/>
            <a:ext cx="10382917" cy="10273486"/>
            <a:chOff x="6207001" y="2342010"/>
            <a:chExt cx="10759500" cy="10646100"/>
          </a:xfrm>
        </p:grpSpPr>
        <p:sp>
          <p:nvSpPr>
            <p:cNvPr id="1386" name="Google Shape;1386;p153"/>
            <p:cNvSpPr/>
            <p:nvPr/>
          </p:nvSpPr>
          <p:spPr>
            <a:xfrm>
              <a:off x="6207001" y="2342010"/>
              <a:ext cx="10759500" cy="10646100"/>
            </a:xfrm>
            <a:custGeom>
              <a:rect b="b" l="l" r="r" t="t"/>
              <a:pathLst>
                <a:path extrusionOk="0" h="120000" w="120000">
                  <a:moveTo>
                    <a:pt x="98100" y="99272"/>
                  </a:moveTo>
                  <a:lnTo>
                    <a:pt x="102066" y="102769"/>
                  </a:lnTo>
                  <a:lnTo>
                    <a:pt x="100342" y="104413"/>
                  </a:lnTo>
                  <a:cubicBezTo>
                    <a:pt x="89687" y="114097"/>
                    <a:pt x="75533" y="120000"/>
                    <a:pt x="59999" y="120000"/>
                  </a:cubicBezTo>
                  <a:cubicBezTo>
                    <a:pt x="44466" y="120000"/>
                    <a:pt x="30312" y="114097"/>
                    <a:pt x="19657" y="104413"/>
                  </a:cubicBezTo>
                  <a:lnTo>
                    <a:pt x="17933" y="102769"/>
                  </a:lnTo>
                  <a:lnTo>
                    <a:pt x="21899" y="99272"/>
                  </a:lnTo>
                  <a:lnTo>
                    <a:pt x="23254" y="100564"/>
                  </a:lnTo>
                  <a:cubicBezTo>
                    <a:pt x="32959" y="109385"/>
                    <a:pt x="45852" y="114761"/>
                    <a:pt x="59999" y="114761"/>
                  </a:cubicBezTo>
                  <a:cubicBezTo>
                    <a:pt x="74147" y="114761"/>
                    <a:pt x="87039" y="109385"/>
                    <a:pt x="96745" y="100564"/>
                  </a:cubicBezTo>
                  <a:close/>
                  <a:moveTo>
                    <a:pt x="107689" y="23604"/>
                  </a:moveTo>
                  <a:lnTo>
                    <a:pt x="108080" y="24101"/>
                  </a:lnTo>
                  <a:cubicBezTo>
                    <a:pt x="115566" y="34111"/>
                    <a:pt x="119999" y="46538"/>
                    <a:pt x="119999" y="59999"/>
                  </a:cubicBezTo>
                  <a:cubicBezTo>
                    <a:pt x="119999" y="73461"/>
                    <a:pt x="115566" y="85888"/>
                    <a:pt x="108080" y="95898"/>
                  </a:cubicBezTo>
                  <a:lnTo>
                    <a:pt x="107689" y="96395"/>
                  </a:lnTo>
                  <a:lnTo>
                    <a:pt x="103723" y="92897"/>
                  </a:lnTo>
                  <a:lnTo>
                    <a:pt x="103792" y="92809"/>
                  </a:lnTo>
                  <a:cubicBezTo>
                    <a:pt x="110611" y="83691"/>
                    <a:pt x="114649" y="72373"/>
                    <a:pt x="114649" y="60112"/>
                  </a:cubicBezTo>
                  <a:cubicBezTo>
                    <a:pt x="114649" y="47850"/>
                    <a:pt x="110611" y="36532"/>
                    <a:pt x="103792" y="27414"/>
                  </a:cubicBezTo>
                  <a:lnTo>
                    <a:pt x="103619" y="27194"/>
                  </a:lnTo>
                  <a:close/>
                  <a:moveTo>
                    <a:pt x="12310" y="23604"/>
                  </a:moveTo>
                  <a:lnTo>
                    <a:pt x="16380" y="27194"/>
                  </a:lnTo>
                  <a:lnTo>
                    <a:pt x="16207" y="27414"/>
                  </a:lnTo>
                  <a:cubicBezTo>
                    <a:pt x="9388" y="36532"/>
                    <a:pt x="5350" y="47850"/>
                    <a:pt x="5350" y="60112"/>
                  </a:cubicBezTo>
                  <a:cubicBezTo>
                    <a:pt x="5350" y="72373"/>
                    <a:pt x="9388" y="83691"/>
                    <a:pt x="16207" y="92809"/>
                  </a:cubicBezTo>
                  <a:lnTo>
                    <a:pt x="16276" y="92897"/>
                  </a:lnTo>
                  <a:lnTo>
                    <a:pt x="12310" y="96395"/>
                  </a:lnTo>
                  <a:lnTo>
                    <a:pt x="11919" y="95898"/>
                  </a:lnTo>
                  <a:cubicBezTo>
                    <a:pt x="4433" y="85888"/>
                    <a:pt x="0" y="73461"/>
                    <a:pt x="0" y="59999"/>
                  </a:cubicBezTo>
                  <a:cubicBezTo>
                    <a:pt x="0" y="46538"/>
                    <a:pt x="4433" y="34111"/>
                    <a:pt x="11919" y="24101"/>
                  </a:cubicBezTo>
                  <a:close/>
                  <a:moveTo>
                    <a:pt x="59999" y="0"/>
                  </a:moveTo>
                  <a:cubicBezTo>
                    <a:pt x="75533" y="0"/>
                    <a:pt x="89687" y="5902"/>
                    <a:pt x="100342" y="15586"/>
                  </a:cubicBezTo>
                  <a:lnTo>
                    <a:pt x="102066" y="17230"/>
                  </a:lnTo>
                  <a:lnTo>
                    <a:pt x="97978" y="20835"/>
                  </a:lnTo>
                  <a:lnTo>
                    <a:pt x="96745" y="19659"/>
                  </a:lnTo>
                  <a:cubicBezTo>
                    <a:pt x="87039" y="10838"/>
                    <a:pt x="74147" y="5462"/>
                    <a:pt x="59999" y="5462"/>
                  </a:cubicBezTo>
                  <a:cubicBezTo>
                    <a:pt x="45852" y="5462"/>
                    <a:pt x="32959" y="10838"/>
                    <a:pt x="23254" y="19659"/>
                  </a:cubicBezTo>
                  <a:lnTo>
                    <a:pt x="22021" y="20835"/>
                  </a:lnTo>
                  <a:lnTo>
                    <a:pt x="17933" y="17230"/>
                  </a:lnTo>
                  <a:lnTo>
                    <a:pt x="19657" y="15586"/>
                  </a:lnTo>
                  <a:cubicBezTo>
                    <a:pt x="30312" y="5902"/>
                    <a:pt x="44466" y="0"/>
                    <a:pt x="59999" y="0"/>
                  </a:cubicBezTo>
                  <a:close/>
                </a:path>
              </a:pathLst>
            </a:cu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387" name="Google Shape;1387;p153"/>
            <p:cNvSpPr/>
            <p:nvPr/>
          </p:nvSpPr>
          <p:spPr>
            <a:xfrm>
              <a:off x="7001692" y="3080058"/>
              <a:ext cx="9170100" cy="9170100"/>
            </a:xfrm>
            <a:custGeom>
              <a:rect b="b" l="l" r="r" t="t"/>
              <a:pathLst>
                <a:path extrusionOk="0" h="120000" w="120000">
                  <a:moveTo>
                    <a:pt x="68715" y="74186"/>
                  </a:moveTo>
                  <a:lnTo>
                    <a:pt x="101780" y="103042"/>
                  </a:lnTo>
                  <a:lnTo>
                    <a:pt x="100342" y="104413"/>
                  </a:lnTo>
                  <a:cubicBezTo>
                    <a:pt x="89687" y="114097"/>
                    <a:pt x="75533" y="120000"/>
                    <a:pt x="60000" y="120000"/>
                  </a:cubicBezTo>
                  <a:cubicBezTo>
                    <a:pt x="44466" y="120000"/>
                    <a:pt x="30312" y="114097"/>
                    <a:pt x="19657" y="104413"/>
                  </a:cubicBezTo>
                  <a:lnTo>
                    <a:pt x="18219" y="103042"/>
                  </a:lnTo>
                  <a:lnTo>
                    <a:pt x="51284" y="74186"/>
                  </a:lnTo>
                  <a:lnTo>
                    <a:pt x="52055" y="74654"/>
                  </a:lnTo>
                  <a:cubicBezTo>
                    <a:pt x="54417" y="75937"/>
                    <a:pt x="57123" y="76666"/>
                    <a:pt x="59999" y="76666"/>
                  </a:cubicBezTo>
                  <a:cubicBezTo>
                    <a:pt x="62876" y="76666"/>
                    <a:pt x="65582" y="75937"/>
                    <a:pt x="67944" y="74654"/>
                  </a:cubicBezTo>
                  <a:close/>
                  <a:moveTo>
                    <a:pt x="11692" y="24420"/>
                  </a:moveTo>
                  <a:lnTo>
                    <a:pt x="44757" y="53276"/>
                  </a:lnTo>
                  <a:lnTo>
                    <a:pt x="44643" y="53512"/>
                  </a:lnTo>
                  <a:cubicBezTo>
                    <a:pt x="43800" y="55506"/>
                    <a:pt x="43333" y="57698"/>
                    <a:pt x="43333" y="60000"/>
                  </a:cubicBezTo>
                  <a:cubicBezTo>
                    <a:pt x="43333" y="62301"/>
                    <a:pt x="43800" y="64493"/>
                    <a:pt x="44643" y="66487"/>
                  </a:cubicBezTo>
                  <a:lnTo>
                    <a:pt x="44757" y="66723"/>
                  </a:lnTo>
                  <a:lnTo>
                    <a:pt x="11692" y="95579"/>
                  </a:lnTo>
                  <a:lnTo>
                    <a:pt x="10247" y="93546"/>
                  </a:lnTo>
                  <a:cubicBezTo>
                    <a:pt x="3777" y="83970"/>
                    <a:pt x="0" y="72426"/>
                    <a:pt x="0" y="60000"/>
                  </a:cubicBezTo>
                  <a:cubicBezTo>
                    <a:pt x="0" y="47573"/>
                    <a:pt x="3777" y="36029"/>
                    <a:pt x="10247" y="26453"/>
                  </a:cubicBezTo>
                  <a:close/>
                  <a:moveTo>
                    <a:pt x="108307" y="24420"/>
                  </a:moveTo>
                  <a:lnTo>
                    <a:pt x="109752" y="26453"/>
                  </a:lnTo>
                  <a:cubicBezTo>
                    <a:pt x="116222" y="36029"/>
                    <a:pt x="120000" y="47573"/>
                    <a:pt x="120000" y="60000"/>
                  </a:cubicBezTo>
                  <a:cubicBezTo>
                    <a:pt x="120000" y="72426"/>
                    <a:pt x="116222" y="83970"/>
                    <a:pt x="109752" y="93546"/>
                  </a:cubicBezTo>
                  <a:lnTo>
                    <a:pt x="108307" y="95579"/>
                  </a:lnTo>
                  <a:lnTo>
                    <a:pt x="75242" y="66723"/>
                  </a:lnTo>
                  <a:lnTo>
                    <a:pt x="75356" y="66487"/>
                  </a:lnTo>
                  <a:cubicBezTo>
                    <a:pt x="76199" y="64493"/>
                    <a:pt x="76666" y="62301"/>
                    <a:pt x="76666" y="60000"/>
                  </a:cubicBezTo>
                  <a:cubicBezTo>
                    <a:pt x="76666" y="57698"/>
                    <a:pt x="76199" y="55506"/>
                    <a:pt x="75356" y="53512"/>
                  </a:cubicBezTo>
                  <a:lnTo>
                    <a:pt x="75242" y="53276"/>
                  </a:lnTo>
                  <a:close/>
                  <a:moveTo>
                    <a:pt x="60000" y="0"/>
                  </a:moveTo>
                  <a:cubicBezTo>
                    <a:pt x="75533" y="0"/>
                    <a:pt x="89687" y="5902"/>
                    <a:pt x="100342" y="15586"/>
                  </a:cubicBezTo>
                  <a:lnTo>
                    <a:pt x="101780" y="16957"/>
                  </a:lnTo>
                  <a:lnTo>
                    <a:pt x="68715" y="45813"/>
                  </a:lnTo>
                  <a:lnTo>
                    <a:pt x="67944" y="45345"/>
                  </a:lnTo>
                  <a:cubicBezTo>
                    <a:pt x="65582" y="44062"/>
                    <a:pt x="62876" y="43333"/>
                    <a:pt x="59999" y="43333"/>
                  </a:cubicBezTo>
                  <a:cubicBezTo>
                    <a:pt x="57123" y="43333"/>
                    <a:pt x="54417" y="44062"/>
                    <a:pt x="52055" y="45345"/>
                  </a:cubicBezTo>
                  <a:lnTo>
                    <a:pt x="51284" y="45813"/>
                  </a:lnTo>
                  <a:lnTo>
                    <a:pt x="18219" y="16957"/>
                  </a:lnTo>
                  <a:lnTo>
                    <a:pt x="19657" y="15586"/>
                  </a:lnTo>
                  <a:cubicBezTo>
                    <a:pt x="30312" y="5902"/>
                    <a:pt x="44466" y="0"/>
                    <a:pt x="600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388" name="Google Shape;1388;p153"/>
            <p:cNvSpPr txBox="1"/>
            <p:nvPr/>
          </p:nvSpPr>
          <p:spPr>
            <a:xfrm>
              <a:off x="9762432" y="3926830"/>
              <a:ext cx="36486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PLANNING</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 Clear Vision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An Achievable Operational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p:txBody>
        </p:sp>
        <p:sp>
          <p:nvSpPr>
            <p:cNvPr id="1389" name="Google Shape;1389;p153"/>
            <p:cNvSpPr txBox="1"/>
            <p:nvPr/>
          </p:nvSpPr>
          <p:spPr>
            <a:xfrm>
              <a:off x="7216764" y="7229928"/>
              <a:ext cx="2952000" cy="11265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Communication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Well Communicated</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(State of the Nation Briefings)</a:t>
              </a:r>
              <a:endParaRPr b="0" i="0" sz="1400" u="none" cap="none" strike="noStrike">
                <a:solidFill>
                  <a:srgbClr val="000000"/>
                </a:solidFill>
                <a:latin typeface="Arial"/>
                <a:ea typeface="Arial"/>
                <a:cs typeface="Arial"/>
                <a:sym typeface="Arial"/>
              </a:endParaRPr>
            </a:p>
          </p:txBody>
        </p:sp>
        <p:sp>
          <p:nvSpPr>
            <p:cNvPr id="1390" name="Google Shape;1390;p153"/>
            <p:cNvSpPr txBox="1"/>
            <p:nvPr/>
          </p:nvSpPr>
          <p:spPr>
            <a:xfrm>
              <a:off x="12950903" y="6695625"/>
              <a:ext cx="32208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Execution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90 Day Rocks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Business Plan)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Executing Plans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&amp; Solving Issues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Weekly Meeting)</a:t>
              </a:r>
              <a:endParaRPr b="0" i="0" sz="1400" u="none" cap="none" strike="noStrike">
                <a:solidFill>
                  <a:srgbClr val="000000"/>
                </a:solidFill>
                <a:latin typeface="Arial"/>
                <a:ea typeface="Arial"/>
                <a:cs typeface="Arial"/>
                <a:sym typeface="Arial"/>
              </a:endParaRPr>
            </a:p>
          </p:txBody>
        </p:sp>
        <p:sp>
          <p:nvSpPr>
            <p:cNvPr id="1391" name="Google Shape;1391;p153"/>
            <p:cNvSpPr txBox="1"/>
            <p:nvPr/>
          </p:nvSpPr>
          <p:spPr>
            <a:xfrm>
              <a:off x="9793099" y="9446210"/>
              <a:ext cx="3587400" cy="24561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FFF00"/>
                </a:buClr>
                <a:buSzPts val="2400"/>
                <a:buFont typeface="Lato"/>
                <a:buNone/>
              </a:pPr>
              <a:r>
                <a:rPr b="1" i="0" lang="en-US" sz="2400" u="none" cap="none" strike="noStrike">
                  <a:solidFill>
                    <a:srgbClr val="FFFF00"/>
                  </a:solidFill>
                  <a:latin typeface="Lato"/>
                  <a:ea typeface="Lato"/>
                  <a:cs typeface="Lato"/>
                  <a:sym typeface="Lato"/>
                </a:rPr>
                <a:t>Feedback</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Profitability Ratios, Productivity Ratios,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Client Selection Ratios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(The Quarterly MI Spreadsheet)</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800"/>
                <a:buFont typeface="Arial"/>
                <a:buNone/>
              </a:pPr>
              <a:r>
                <a:t/>
              </a:r>
              <a:endParaRPr b="0" i="1" sz="18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400"/>
                <a:buFont typeface="Lato"/>
                <a:buNone/>
              </a:pPr>
              <a:r>
                <a:rPr b="0" i="0" lang="en-US" sz="2400" u="none" cap="none" strike="noStrike">
                  <a:solidFill>
                    <a:schemeClr val="lt1"/>
                  </a:solidFill>
                  <a:latin typeface="Lato"/>
                  <a:ea typeface="Lato"/>
                  <a:cs typeface="Lato"/>
                  <a:sym typeface="Lato"/>
                </a:rPr>
                <a:t>Quarterly Reviews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1800"/>
                <a:buFont typeface="Lato"/>
                <a:buNone/>
              </a:pPr>
              <a:r>
                <a:rPr b="0" i="1" lang="en-US" sz="1800" u="none" cap="none" strike="noStrike">
                  <a:solidFill>
                    <a:schemeClr val="lt1"/>
                  </a:solidFill>
                  <a:latin typeface="Lato"/>
                  <a:ea typeface="Lato"/>
                  <a:cs typeface="Lato"/>
                  <a:sym typeface="Lato"/>
                </a:rPr>
                <a:t>(Review Business Plan, Rocks, MI and progress toward goals)</a:t>
              </a:r>
              <a:endParaRPr b="0" i="0" sz="1400" u="none" cap="none" strike="noStrike">
                <a:solidFill>
                  <a:srgbClr val="000000"/>
                </a:solidFill>
                <a:latin typeface="Arial"/>
                <a:ea typeface="Arial"/>
                <a:cs typeface="Arial"/>
                <a:sym typeface="Arial"/>
              </a:endParaRPr>
            </a:p>
          </p:txBody>
        </p:sp>
        <p:sp>
          <p:nvSpPr>
            <p:cNvPr id="1392" name="Google Shape;1392;p153"/>
            <p:cNvSpPr/>
            <p:nvPr/>
          </p:nvSpPr>
          <p:spPr>
            <a:xfrm>
              <a:off x="10905422" y="6993735"/>
              <a:ext cx="1362600" cy="1362600"/>
            </a:xfrm>
            <a:prstGeom prst="ellipse">
              <a:avLst/>
            </a:prstGeom>
            <a:no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nvGrpSpPr>
            <p:cNvPr id="1393" name="Google Shape;1393;p153"/>
            <p:cNvGrpSpPr/>
            <p:nvPr/>
          </p:nvGrpSpPr>
          <p:grpSpPr>
            <a:xfrm>
              <a:off x="14823748" y="3713854"/>
              <a:ext cx="1200913" cy="7765305"/>
              <a:chOff x="14823748" y="3713854"/>
              <a:chExt cx="1200913" cy="7765305"/>
            </a:xfrm>
          </p:grpSpPr>
          <p:sp>
            <p:nvSpPr>
              <p:cNvPr id="1394" name="Google Shape;1394;p153"/>
              <p:cNvSpPr/>
              <p:nvPr/>
            </p:nvSpPr>
            <p:spPr>
              <a:xfrm rot="8307165">
                <a:off x="14905178" y="3945960"/>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395" name="Google Shape;1395;p153"/>
              <p:cNvSpPr/>
              <p:nvPr/>
            </p:nvSpPr>
            <p:spPr>
              <a:xfrm flipH="1" rot="-8307165">
                <a:off x="15016867" y="10650098"/>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grpSp>
        <p:sp>
          <p:nvSpPr>
            <p:cNvPr id="1396" name="Google Shape;1396;p153"/>
            <p:cNvSpPr/>
            <p:nvPr/>
          </p:nvSpPr>
          <p:spPr>
            <a:xfrm flipH="1" rot="2492835">
              <a:off x="7226460" y="4082412"/>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397" name="Google Shape;1397;p153"/>
            <p:cNvSpPr/>
            <p:nvPr/>
          </p:nvSpPr>
          <p:spPr>
            <a:xfrm rot="-2492835">
              <a:off x="7317871" y="10802421"/>
              <a:ext cx="926365" cy="596956"/>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398" name="Google Shape;1398;p153"/>
            <p:cNvSpPr txBox="1"/>
            <p:nvPr/>
          </p:nvSpPr>
          <p:spPr>
            <a:xfrm rot="2476318">
              <a:off x="7746126" y="5573520"/>
              <a:ext cx="3363683" cy="43706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SzPts val="2800"/>
                <a:buFont typeface="Lato"/>
                <a:buNone/>
              </a:pPr>
              <a:r>
                <a:rPr b="1" i="1" lang="en-US" sz="2800" u="none" cap="none" strike="noStrike">
                  <a:solidFill>
                    <a:schemeClr val="dk2"/>
                  </a:solidFill>
                  <a:latin typeface="Lato"/>
                  <a:ea typeface="Lato"/>
                  <a:cs typeface="Lato"/>
                  <a:sym typeface="Lato"/>
                </a:rPr>
                <a:t>Rinse &amp; Repeat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3" name="Shape 1403"/>
        <p:cNvGrpSpPr/>
        <p:nvPr/>
      </p:nvGrpSpPr>
      <p:grpSpPr>
        <a:xfrm>
          <a:off x="0" y="0"/>
          <a:ext cx="0" cy="0"/>
          <a:chOff x="0" y="0"/>
          <a:chExt cx="0" cy="0"/>
        </a:xfrm>
      </p:grpSpPr>
      <p:pic>
        <p:nvPicPr>
          <p:cNvPr id="1404" name="Google Shape;1404;p154"/>
          <p:cNvPicPr preferRelativeResize="0"/>
          <p:nvPr>
            <p:ph idx="2" type="pic"/>
          </p:nvPr>
        </p:nvPicPr>
        <p:blipFill rotWithShape="1">
          <a:blip r:embed="rId3">
            <a:alphaModFix/>
          </a:blip>
          <a:srcRect b="0" l="13518" r="13517" t="0"/>
          <a:stretch/>
        </p:blipFill>
        <p:spPr>
          <a:xfrm>
            <a:off x="-3176" y="0"/>
            <a:ext cx="24377701" cy="13716000"/>
          </a:xfrm>
          <a:prstGeom prst="rect">
            <a:avLst/>
          </a:prstGeom>
          <a:noFill/>
          <a:ln>
            <a:noFill/>
          </a:ln>
        </p:spPr>
      </p:pic>
      <p:cxnSp>
        <p:nvCxnSpPr>
          <p:cNvPr id="1405" name="Google Shape;1405;p15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406" name="Google Shape;1406;p15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
        <p:nvSpPr>
          <p:cNvPr id="1407" name="Google Shape;1407;p154"/>
          <p:cNvSpPr/>
          <p:nvPr/>
        </p:nvSpPr>
        <p:spPr>
          <a:xfrm>
            <a:off x="4533860" y="4245842"/>
            <a:ext cx="15303627" cy="4425827"/>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chemeClr val="lt2"/>
                </a:solidFill>
                <a:latin typeface="Lato"/>
                <a:ea typeface="Lato"/>
                <a:cs typeface="Lato"/>
                <a:sym typeface="Lato"/>
              </a:rPr>
              <a:t>I’ve included a video, </a:t>
            </a:r>
            <a:endParaRPr b="0" i="1" sz="8800" u="none" cap="none" strike="noStrike">
              <a:solidFill>
                <a:schemeClr val="lt2"/>
              </a:solidFill>
              <a:latin typeface="Lato"/>
              <a:ea typeface="Lato"/>
              <a:cs typeface="Lato"/>
              <a:sym typeface="Lato"/>
            </a:endParaRPr>
          </a:p>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chemeClr val="lt2"/>
                </a:solidFill>
                <a:latin typeface="Lato"/>
                <a:ea typeface="Lato"/>
                <a:cs typeface="Lato"/>
                <a:sym typeface="Lato"/>
              </a:rPr>
              <a:t>How To Conduct A Quarterly Review on the portal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chemeClr val="accent2"/>
                </a:solidFill>
                <a:latin typeface="Lato"/>
                <a:ea typeface="Lato"/>
                <a:cs typeface="Lato"/>
                <a:sym typeface="Lato"/>
              </a:rPr>
              <a:t>you can use it every quarter</a:t>
            </a:r>
            <a:endParaRPr b="0" i="1" sz="8800" u="none" cap="none" strike="noStrike">
              <a:solidFill>
                <a:schemeClr val="accent2"/>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2" name="Shape 1412"/>
        <p:cNvGrpSpPr/>
        <p:nvPr/>
      </p:nvGrpSpPr>
      <p:grpSpPr>
        <a:xfrm>
          <a:off x="0" y="0"/>
          <a:ext cx="0" cy="0"/>
          <a:chOff x="0" y="0"/>
          <a:chExt cx="0" cy="0"/>
        </a:xfrm>
      </p:grpSpPr>
      <p:pic>
        <p:nvPicPr>
          <p:cNvPr id="1413" name="Google Shape;1413;p155"/>
          <p:cNvPicPr preferRelativeResize="0"/>
          <p:nvPr>
            <p:ph idx="2" type="pic"/>
          </p:nvPr>
        </p:nvPicPr>
        <p:blipFill rotWithShape="1">
          <a:blip r:embed="rId3">
            <a:alphaModFix/>
          </a:blip>
          <a:srcRect b="7802" l="0" r="0" t="7802"/>
          <a:stretch/>
        </p:blipFill>
        <p:spPr>
          <a:xfrm>
            <a:off x="-3175" y="0"/>
            <a:ext cx="24377649" cy="13716000"/>
          </a:xfrm>
          <a:prstGeom prst="rect">
            <a:avLst/>
          </a:prstGeom>
          <a:noFill/>
          <a:ln>
            <a:noFill/>
          </a:ln>
        </p:spPr>
      </p:pic>
      <p:sp>
        <p:nvSpPr>
          <p:cNvPr id="1414" name="Google Shape;1414;p155"/>
          <p:cNvSpPr/>
          <p:nvPr/>
        </p:nvSpPr>
        <p:spPr>
          <a:xfrm>
            <a:off x="3251073" y="4787529"/>
            <a:ext cx="17869201" cy="3342453"/>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chemeClr val="lt2"/>
                </a:solidFill>
                <a:latin typeface="Lato"/>
                <a:ea typeface="Lato"/>
                <a:cs typeface="Lato"/>
                <a:sym typeface="Lato"/>
              </a:rPr>
              <a:t>I’ve also included a video, Creating Your Business Plan on the portal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chemeClr val="accent2"/>
                </a:solidFill>
                <a:latin typeface="Lato"/>
                <a:ea typeface="Lato"/>
                <a:cs typeface="Lato"/>
                <a:sym typeface="Lato"/>
              </a:rPr>
              <a:t>you can use it every year</a:t>
            </a:r>
            <a:endParaRPr b="0" i="1" sz="8800" u="none" cap="none" strike="noStrike">
              <a:solidFill>
                <a:schemeClr val="accent2"/>
              </a:solidFill>
              <a:latin typeface="Lato"/>
              <a:ea typeface="Lato"/>
              <a:cs typeface="Lato"/>
              <a:sym typeface="Lato"/>
            </a:endParaRPr>
          </a:p>
        </p:txBody>
      </p:sp>
      <p:cxnSp>
        <p:nvCxnSpPr>
          <p:cNvPr id="1415" name="Google Shape;1415;p15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416" name="Google Shape;1416;p15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0" name="Shape 1420"/>
        <p:cNvGrpSpPr/>
        <p:nvPr/>
      </p:nvGrpSpPr>
      <p:grpSpPr>
        <a:xfrm>
          <a:off x="0" y="0"/>
          <a:ext cx="0" cy="0"/>
          <a:chOff x="0" y="0"/>
          <a:chExt cx="0" cy="0"/>
        </a:xfrm>
      </p:grpSpPr>
      <p:sp>
        <p:nvSpPr>
          <p:cNvPr id="1421" name="Google Shape;1421;p156"/>
          <p:cNvSpPr/>
          <p:nvPr/>
        </p:nvSpPr>
        <p:spPr>
          <a:xfrm flipH="1">
            <a:off x="1700555" y="4129007"/>
            <a:ext cx="20976600" cy="2170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pic>
        <p:nvPicPr>
          <p:cNvPr id="1422" name="Google Shape;1422;p156"/>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423" name="Google Shape;1423;p15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24" name="Google Shape;1424;p156"/>
          <p:cNvSpPr txBox="1"/>
          <p:nvPr/>
        </p:nvSpPr>
        <p:spPr>
          <a:xfrm>
            <a:off x="2298586" y="4129007"/>
            <a:ext cx="19780500" cy="196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11500" u="none" cap="none" strike="noStrike">
                <a:solidFill>
                  <a:schemeClr val="lt1"/>
                </a:solidFill>
                <a:latin typeface="Lato"/>
                <a:ea typeface="Lato"/>
                <a:cs typeface="Lato"/>
                <a:sym typeface="Lato"/>
              </a:rPr>
              <a:t>Turn Information Into Insight</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8" name="Shape 1428"/>
        <p:cNvGrpSpPr/>
        <p:nvPr/>
      </p:nvGrpSpPr>
      <p:grpSpPr>
        <a:xfrm>
          <a:off x="0" y="0"/>
          <a:ext cx="0" cy="0"/>
          <a:chOff x="0" y="0"/>
          <a:chExt cx="0" cy="0"/>
        </a:xfrm>
      </p:grpSpPr>
      <p:pic>
        <p:nvPicPr>
          <p:cNvPr id="1429" name="Google Shape;1429;p157"/>
          <p:cNvPicPr preferRelativeResize="0"/>
          <p:nvPr/>
        </p:nvPicPr>
        <p:blipFill rotWithShape="1">
          <a:blip r:embed="rId3">
            <a:alphaModFix/>
          </a:blip>
          <a:srcRect b="0" l="0" r="0" t="0"/>
          <a:stretch/>
        </p:blipFill>
        <p:spPr>
          <a:xfrm flipH="1">
            <a:off x="7341294" y="0"/>
            <a:ext cx="17036356" cy="13715999"/>
          </a:xfrm>
          <a:prstGeom prst="rect">
            <a:avLst/>
          </a:prstGeom>
          <a:noFill/>
          <a:ln>
            <a:noFill/>
          </a:ln>
        </p:spPr>
      </p:pic>
      <p:sp>
        <p:nvSpPr>
          <p:cNvPr id="1430" name="Google Shape;1430;p157"/>
          <p:cNvSpPr/>
          <p:nvPr/>
        </p:nvSpPr>
        <p:spPr>
          <a:xfrm>
            <a:off x="3843754" y="0"/>
            <a:ext cx="18249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sp>
        <p:nvSpPr>
          <p:cNvPr id="1431" name="Google Shape;1431;p157"/>
          <p:cNvSpPr/>
          <p:nvPr/>
        </p:nvSpPr>
        <p:spPr>
          <a:xfrm>
            <a:off x="3274143" y="0"/>
            <a:ext cx="11769300" cy="13716000"/>
          </a:xfrm>
          <a:prstGeom prst="rect">
            <a:avLst/>
          </a:prstGeom>
          <a:gradFill>
            <a:gsLst>
              <a:gs pos="0">
                <a:srgbClr val="FFFFFF">
                  <a:alpha val="0"/>
                </a:srgbClr>
              </a:gs>
              <a:gs pos="7000">
                <a:srgbClr val="FFFFFF">
                  <a:alpha val="0"/>
                </a:srgbClr>
              </a:gs>
              <a:gs pos="40690">
                <a:srgbClr val="FFFFFF">
                  <a:alpha val="80392"/>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Light"/>
              <a:buNone/>
            </a:pPr>
            <a:r>
              <a:t/>
            </a:r>
            <a:endParaRPr b="0" i="0" sz="3600" u="none" cap="none" strike="noStrike">
              <a:solidFill>
                <a:schemeClr val="lt1"/>
              </a:solidFill>
              <a:latin typeface="Lato"/>
              <a:ea typeface="Lato"/>
              <a:cs typeface="Lato"/>
              <a:sym typeface="Lato"/>
            </a:endParaRPr>
          </a:p>
        </p:txBody>
      </p:sp>
      <p:pic>
        <p:nvPicPr>
          <p:cNvPr id="1432" name="Google Shape;1432;p15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433" name="Google Shape;1433;p15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34" name="Google Shape;1434;p157"/>
          <p:cNvSpPr txBox="1"/>
          <p:nvPr/>
        </p:nvSpPr>
        <p:spPr>
          <a:xfrm>
            <a:off x="2593316" y="5105549"/>
            <a:ext cx="10808400" cy="5030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971A1E"/>
                </a:solidFill>
                <a:latin typeface="Lato"/>
                <a:ea typeface="Lato"/>
                <a:cs typeface="Lato"/>
                <a:sym typeface="Lato"/>
              </a:rPr>
              <a:t>Your Profit and Loss statement</a:t>
            </a:r>
            <a:endParaRPr b="0" i="0" sz="1400" u="none" cap="none" strike="noStrike">
              <a:solidFill>
                <a:srgbClr val="000000"/>
              </a:solidFill>
              <a:latin typeface="Arial"/>
              <a:ea typeface="Arial"/>
              <a:cs typeface="Arial"/>
              <a:sym typeface="Arial"/>
            </a:endParaRPr>
          </a:p>
        </p:txBody>
      </p:sp>
      <p:sp>
        <p:nvSpPr>
          <p:cNvPr id="1435" name="Google Shape;1435;p157"/>
          <p:cNvSpPr txBox="1"/>
          <p:nvPr/>
        </p:nvSpPr>
        <p:spPr>
          <a:xfrm>
            <a:off x="2593316" y="3692265"/>
            <a:ext cx="12450000" cy="9786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1" lang="en-US" sz="7200" u="none" cap="none" strike="noStrike">
                <a:solidFill>
                  <a:srgbClr val="393A39"/>
                </a:solidFill>
                <a:latin typeface="Lato"/>
                <a:ea typeface="Lato"/>
                <a:cs typeface="Lato"/>
                <a:sym typeface="Lato"/>
              </a:rPr>
              <a:t>Dig out a copy of your most recent annual accounts: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pic>
        <p:nvPicPr>
          <p:cNvPr id="1440" name="Google Shape;1440;p158"/>
          <p:cNvPicPr preferRelativeResize="0"/>
          <p:nvPr>
            <p:ph idx="2" type="pic"/>
          </p:nvPr>
        </p:nvPicPr>
        <p:blipFill rotWithShape="1">
          <a:blip r:embed="rId3">
            <a:alphaModFix/>
          </a:blip>
          <a:srcRect b="10610" l="0" r="0" t="10618"/>
          <a:stretch/>
        </p:blipFill>
        <p:spPr>
          <a:xfrm>
            <a:off x="-3176" y="0"/>
            <a:ext cx="24377700" cy="13716000"/>
          </a:xfrm>
          <a:prstGeom prst="rect">
            <a:avLst/>
          </a:prstGeom>
          <a:noFill/>
          <a:ln>
            <a:noFill/>
          </a:ln>
        </p:spPr>
      </p:pic>
      <p:sp>
        <p:nvSpPr>
          <p:cNvPr id="1441" name="Google Shape;1441;p158"/>
          <p:cNvSpPr/>
          <p:nvPr/>
        </p:nvSpPr>
        <p:spPr>
          <a:xfrm>
            <a:off x="0" y="0"/>
            <a:ext cx="24377700" cy="13716000"/>
          </a:xfrm>
          <a:prstGeom prst="rect">
            <a:avLst/>
          </a:prstGeom>
          <a:solidFill>
            <a:schemeClr val="lt1">
              <a:alpha val="635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442" name="Google Shape;1442;p15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443" name="Google Shape;1443;p15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1444" name="Google Shape;1444;p158"/>
          <p:cNvGrpSpPr/>
          <p:nvPr/>
        </p:nvGrpSpPr>
        <p:grpSpPr>
          <a:xfrm>
            <a:off x="5922583" y="5322868"/>
            <a:ext cx="12532500" cy="3070200"/>
            <a:chOff x="5759423" y="4856261"/>
            <a:chExt cx="12532500" cy="3070200"/>
          </a:xfrm>
        </p:grpSpPr>
        <p:sp>
          <p:nvSpPr>
            <p:cNvPr id="1445" name="Google Shape;1445;p158"/>
            <p:cNvSpPr/>
            <p:nvPr/>
          </p:nvSpPr>
          <p:spPr>
            <a:xfrm flipH="1">
              <a:off x="5759423" y="4856261"/>
              <a:ext cx="12532500" cy="30702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446" name="Google Shape;1446;p158"/>
            <p:cNvSpPr txBox="1"/>
            <p:nvPr/>
          </p:nvSpPr>
          <p:spPr>
            <a:xfrm>
              <a:off x="5906691" y="5754297"/>
              <a:ext cx="12237900" cy="1274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Common Issues</a:t>
              </a:r>
              <a:endParaRPr b="0" i="1" sz="7200" u="none" cap="none" strike="noStrike">
                <a:solidFill>
                  <a:srgbClr val="0B0F10"/>
                </a:solidFill>
                <a:latin typeface="Lato"/>
                <a:ea typeface="Lato"/>
                <a:cs typeface="Lato"/>
                <a:sym typeface="Lato"/>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1" name="Shape 1451"/>
        <p:cNvGrpSpPr/>
        <p:nvPr/>
      </p:nvGrpSpPr>
      <p:grpSpPr>
        <a:xfrm>
          <a:off x="0" y="0"/>
          <a:ext cx="0" cy="0"/>
          <a:chOff x="0" y="0"/>
          <a:chExt cx="0" cy="0"/>
        </a:xfrm>
      </p:grpSpPr>
      <p:pic>
        <p:nvPicPr>
          <p:cNvPr id="1452" name="Google Shape;1452;p159"/>
          <p:cNvPicPr preferRelativeResize="0"/>
          <p:nvPr/>
        </p:nvPicPr>
        <p:blipFill rotWithShape="1">
          <a:blip r:embed="rId3">
            <a:alphaModFix/>
          </a:blip>
          <a:srcRect b="0" l="27525" r="0" t="0"/>
          <a:stretch/>
        </p:blipFill>
        <p:spPr>
          <a:xfrm>
            <a:off x="6705601" y="-1"/>
            <a:ext cx="17672048" cy="13715998"/>
          </a:xfrm>
          <a:prstGeom prst="rect">
            <a:avLst/>
          </a:prstGeom>
          <a:noFill/>
          <a:ln>
            <a:noFill/>
          </a:ln>
        </p:spPr>
      </p:pic>
      <p:sp>
        <p:nvSpPr>
          <p:cNvPr id="1453" name="Google Shape;1453;p159"/>
          <p:cNvSpPr/>
          <p:nvPr/>
        </p:nvSpPr>
        <p:spPr>
          <a:xfrm>
            <a:off x="1675965" y="-1"/>
            <a:ext cx="21308100" cy="13716000"/>
          </a:xfrm>
          <a:prstGeom prst="rect">
            <a:avLst/>
          </a:prstGeom>
          <a:gradFill>
            <a:gsLst>
              <a:gs pos="0">
                <a:srgbClr val="FFFFFF">
                  <a:alpha val="0"/>
                </a:srgbClr>
              </a:gs>
              <a:gs pos="8000">
                <a:srgbClr val="FFFFFF">
                  <a:alpha val="0"/>
                </a:srgbClr>
              </a:gs>
              <a:gs pos="41000">
                <a:srgbClr val="FFFFFF">
                  <a:alpha val="81568"/>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454" name="Google Shape;1454;p15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455" name="Google Shape;1455;p15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56" name="Google Shape;1456;p159"/>
          <p:cNvSpPr txBox="1"/>
          <p:nvPr/>
        </p:nvSpPr>
        <p:spPr>
          <a:xfrm>
            <a:off x="1675964" y="4610101"/>
            <a:ext cx="10935000" cy="1742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Autonomy and freedom</a:t>
            </a:r>
            <a:endParaRPr b="1" i="1" sz="11500" u="none" cap="none" strike="noStrike">
              <a:solidFill>
                <a:srgbClr val="B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88"/>
          <p:cNvPicPr preferRelativeResize="0"/>
          <p:nvPr>
            <p:ph idx="2" type="pic"/>
          </p:nvPr>
        </p:nvPicPr>
        <p:blipFill rotWithShape="1">
          <a:blip r:embed="rId3">
            <a:alphaModFix/>
          </a:blip>
          <a:srcRect b="0" l="14167" r="14165" t="0"/>
          <a:stretch/>
        </p:blipFill>
        <p:spPr>
          <a:xfrm>
            <a:off x="-3176" y="0"/>
            <a:ext cx="24377701" cy="13716000"/>
          </a:xfrm>
          <a:prstGeom prst="rect">
            <a:avLst/>
          </a:prstGeom>
          <a:noFill/>
          <a:ln>
            <a:noFill/>
          </a:ln>
        </p:spPr>
      </p:pic>
      <p:grpSp>
        <p:nvGrpSpPr>
          <p:cNvPr id="402" name="Google Shape;402;p88"/>
          <p:cNvGrpSpPr/>
          <p:nvPr/>
        </p:nvGrpSpPr>
        <p:grpSpPr>
          <a:xfrm>
            <a:off x="4096621" y="4731806"/>
            <a:ext cx="16177550" cy="3453900"/>
            <a:chOff x="5850885" y="5130997"/>
            <a:chExt cx="13038001" cy="3453900"/>
          </a:xfrm>
        </p:grpSpPr>
        <p:sp>
          <p:nvSpPr>
            <p:cNvPr id="403" name="Google Shape;403;p88"/>
            <p:cNvSpPr/>
            <p:nvPr/>
          </p:nvSpPr>
          <p:spPr>
            <a:xfrm flipH="1">
              <a:off x="5850885" y="5130997"/>
              <a:ext cx="13038001" cy="34539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Light"/>
                <a:ea typeface="Lato Light"/>
                <a:cs typeface="Lato Light"/>
                <a:sym typeface="Lato Light"/>
              </a:endParaRPr>
            </a:p>
          </p:txBody>
        </p:sp>
        <p:sp>
          <p:nvSpPr>
            <p:cNvPr id="404" name="Google Shape;404;p88"/>
            <p:cNvSpPr txBox="1"/>
            <p:nvPr/>
          </p:nvSpPr>
          <p:spPr>
            <a:xfrm>
              <a:off x="6251006" y="5607422"/>
              <a:ext cx="12237900" cy="2501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Conducting A Quarterly Review</a:t>
              </a:r>
              <a:endParaRPr b="0" i="0" sz="1400" u="none" cap="none" strike="noStrike">
                <a:solidFill>
                  <a:srgbClr val="000000"/>
                </a:solidFill>
                <a:latin typeface="Arial"/>
                <a:ea typeface="Arial"/>
                <a:cs typeface="Arial"/>
                <a:sym typeface="Arial"/>
              </a:endParaRPr>
            </a:p>
          </p:txBody>
        </p:sp>
      </p:grpSp>
      <p:pic>
        <p:nvPicPr>
          <p:cNvPr id="405" name="Google Shape;405;p8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06" name="Google Shape;406;p8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1" name="Shape 1461"/>
        <p:cNvGrpSpPr/>
        <p:nvPr/>
      </p:nvGrpSpPr>
      <p:grpSpPr>
        <a:xfrm>
          <a:off x="0" y="0"/>
          <a:ext cx="0" cy="0"/>
          <a:chOff x="0" y="0"/>
          <a:chExt cx="0" cy="0"/>
        </a:xfrm>
      </p:grpSpPr>
      <p:pic>
        <p:nvPicPr>
          <p:cNvPr id="1462" name="Google Shape;1462;p160"/>
          <p:cNvPicPr preferRelativeResize="0"/>
          <p:nvPr/>
        </p:nvPicPr>
        <p:blipFill rotWithShape="1">
          <a:blip r:embed="rId3">
            <a:alphaModFix/>
          </a:blip>
          <a:srcRect b="0" l="0" r="0" t="0"/>
          <a:stretch/>
        </p:blipFill>
        <p:spPr>
          <a:xfrm>
            <a:off x="5375191" y="-1"/>
            <a:ext cx="19002458" cy="13716000"/>
          </a:xfrm>
          <a:prstGeom prst="rect">
            <a:avLst/>
          </a:prstGeom>
          <a:noFill/>
          <a:ln>
            <a:noFill/>
          </a:ln>
        </p:spPr>
      </p:pic>
      <p:sp>
        <p:nvSpPr>
          <p:cNvPr id="1463" name="Google Shape;1463;p160"/>
          <p:cNvSpPr/>
          <p:nvPr/>
        </p:nvSpPr>
        <p:spPr>
          <a:xfrm>
            <a:off x="1675965" y="-1"/>
            <a:ext cx="21308100" cy="13716000"/>
          </a:xfrm>
          <a:prstGeom prst="rect">
            <a:avLst/>
          </a:prstGeom>
          <a:gradFill>
            <a:gsLst>
              <a:gs pos="0">
                <a:srgbClr val="FFFFFF">
                  <a:alpha val="0"/>
                </a:srgbClr>
              </a:gs>
              <a:gs pos="8000">
                <a:srgbClr val="FFFFFF">
                  <a:alpha val="0"/>
                </a:srgbClr>
              </a:gs>
              <a:gs pos="41000">
                <a:srgbClr val="FFFFFF">
                  <a:alpha val="81568"/>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464" name="Google Shape;1464;p160"/>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465" name="Google Shape;1465;p16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66" name="Google Shape;1466;p160"/>
          <p:cNvSpPr txBox="1"/>
          <p:nvPr/>
        </p:nvSpPr>
        <p:spPr>
          <a:xfrm>
            <a:off x="1675964" y="5301714"/>
            <a:ext cx="13716300" cy="23142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Control over how things are done</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1" name="Shape 1471"/>
        <p:cNvGrpSpPr/>
        <p:nvPr/>
      </p:nvGrpSpPr>
      <p:grpSpPr>
        <a:xfrm>
          <a:off x="0" y="0"/>
          <a:ext cx="0" cy="0"/>
          <a:chOff x="0" y="0"/>
          <a:chExt cx="0" cy="0"/>
        </a:xfrm>
      </p:grpSpPr>
      <p:pic>
        <p:nvPicPr>
          <p:cNvPr id="1472" name="Google Shape;1472;p161"/>
          <p:cNvPicPr preferRelativeResize="0"/>
          <p:nvPr/>
        </p:nvPicPr>
        <p:blipFill rotWithShape="1">
          <a:blip r:embed="rId3">
            <a:alphaModFix/>
          </a:blip>
          <a:srcRect b="0" l="0" r="13644" t="0"/>
          <a:stretch/>
        </p:blipFill>
        <p:spPr>
          <a:xfrm>
            <a:off x="6584703" y="-2"/>
            <a:ext cx="17792948" cy="13716002"/>
          </a:xfrm>
          <a:prstGeom prst="rect">
            <a:avLst/>
          </a:prstGeom>
          <a:noFill/>
          <a:ln>
            <a:noFill/>
          </a:ln>
        </p:spPr>
      </p:pic>
      <p:sp>
        <p:nvSpPr>
          <p:cNvPr id="1473" name="Google Shape;1473;p161"/>
          <p:cNvSpPr/>
          <p:nvPr/>
        </p:nvSpPr>
        <p:spPr>
          <a:xfrm>
            <a:off x="1675965" y="-1"/>
            <a:ext cx="21308100" cy="13716000"/>
          </a:xfrm>
          <a:prstGeom prst="rect">
            <a:avLst/>
          </a:prstGeom>
          <a:gradFill>
            <a:gsLst>
              <a:gs pos="0">
                <a:srgbClr val="FFFFFF">
                  <a:alpha val="0"/>
                </a:srgbClr>
              </a:gs>
              <a:gs pos="8000">
                <a:srgbClr val="FFFFFF">
                  <a:alpha val="0"/>
                </a:srgbClr>
              </a:gs>
              <a:gs pos="41000">
                <a:srgbClr val="FFFFFF">
                  <a:alpha val="81568"/>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474" name="Google Shape;1474;p16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475" name="Google Shape;1475;p16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76" name="Google Shape;1476;p161"/>
          <p:cNvSpPr txBox="1"/>
          <p:nvPr/>
        </p:nvSpPr>
        <p:spPr>
          <a:xfrm>
            <a:off x="1675964" y="4419600"/>
            <a:ext cx="15202200" cy="3615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Is it you and your family who pay the price?</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1" name="Shape 1481"/>
        <p:cNvGrpSpPr/>
        <p:nvPr/>
      </p:nvGrpSpPr>
      <p:grpSpPr>
        <a:xfrm>
          <a:off x="0" y="0"/>
          <a:ext cx="0" cy="0"/>
          <a:chOff x="0" y="0"/>
          <a:chExt cx="0" cy="0"/>
        </a:xfrm>
      </p:grpSpPr>
      <p:pic>
        <p:nvPicPr>
          <p:cNvPr id="1482" name="Google Shape;1482;p162"/>
          <p:cNvPicPr preferRelativeResize="0"/>
          <p:nvPr/>
        </p:nvPicPr>
        <p:blipFill rotWithShape="1">
          <a:blip r:embed="rId3">
            <a:alphaModFix/>
          </a:blip>
          <a:srcRect b="0" l="0" r="0" t="0"/>
          <a:stretch/>
        </p:blipFill>
        <p:spPr>
          <a:xfrm>
            <a:off x="2738330" y="0"/>
            <a:ext cx="21639321" cy="13716000"/>
          </a:xfrm>
          <a:prstGeom prst="rect">
            <a:avLst/>
          </a:prstGeom>
          <a:noFill/>
          <a:ln>
            <a:noFill/>
          </a:ln>
        </p:spPr>
      </p:pic>
      <p:sp>
        <p:nvSpPr>
          <p:cNvPr id="1483" name="Google Shape;1483;p162"/>
          <p:cNvSpPr/>
          <p:nvPr/>
        </p:nvSpPr>
        <p:spPr>
          <a:xfrm>
            <a:off x="1675965" y="-1"/>
            <a:ext cx="21308100" cy="13716000"/>
          </a:xfrm>
          <a:prstGeom prst="rect">
            <a:avLst/>
          </a:prstGeom>
          <a:gradFill>
            <a:gsLst>
              <a:gs pos="0">
                <a:srgbClr val="FFFFFF">
                  <a:alpha val="0"/>
                </a:srgbClr>
              </a:gs>
              <a:gs pos="8000">
                <a:srgbClr val="FFFFFF">
                  <a:alpha val="0"/>
                </a:srgbClr>
              </a:gs>
              <a:gs pos="41000">
                <a:srgbClr val="FFFFFF">
                  <a:alpha val="81568"/>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484" name="Google Shape;1484;p16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485" name="Google Shape;1485;p16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86" name="Google Shape;1486;p162"/>
          <p:cNvSpPr txBox="1"/>
          <p:nvPr/>
        </p:nvSpPr>
        <p:spPr>
          <a:xfrm>
            <a:off x="1675964" y="4419600"/>
            <a:ext cx="15202200" cy="3615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You can stay true to your core values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1" name="Shape 1491"/>
        <p:cNvGrpSpPr/>
        <p:nvPr/>
      </p:nvGrpSpPr>
      <p:grpSpPr>
        <a:xfrm>
          <a:off x="0" y="0"/>
          <a:ext cx="0" cy="0"/>
          <a:chOff x="0" y="0"/>
          <a:chExt cx="0" cy="0"/>
        </a:xfrm>
      </p:grpSpPr>
      <p:sp>
        <p:nvSpPr>
          <p:cNvPr id="1492" name="Google Shape;1492;p163"/>
          <p:cNvSpPr/>
          <p:nvPr/>
        </p:nvSpPr>
        <p:spPr>
          <a:xfrm>
            <a:off x="0" y="0"/>
            <a:ext cx="24377700" cy="13716000"/>
          </a:xfrm>
          <a:prstGeom prst="rect">
            <a:avLst/>
          </a:prstGeom>
          <a:solidFill>
            <a:srgbClr val="DADF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93" name="Google Shape;1493;p163"/>
          <p:cNvPicPr preferRelativeResize="0"/>
          <p:nvPr/>
        </p:nvPicPr>
        <p:blipFill rotWithShape="1">
          <a:blip r:embed="rId3">
            <a:alphaModFix/>
          </a:blip>
          <a:srcRect b="0" l="0" r="19775" t="0"/>
          <a:stretch/>
        </p:blipFill>
        <p:spPr>
          <a:xfrm>
            <a:off x="9095099" y="1176700"/>
            <a:ext cx="15282550" cy="11430000"/>
          </a:xfrm>
          <a:prstGeom prst="rect">
            <a:avLst/>
          </a:prstGeom>
          <a:noFill/>
          <a:ln>
            <a:noFill/>
          </a:ln>
        </p:spPr>
      </p:pic>
      <p:pic>
        <p:nvPicPr>
          <p:cNvPr id="1494" name="Google Shape;1494;p16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495" name="Google Shape;1495;p16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96" name="Google Shape;1496;p163"/>
          <p:cNvSpPr txBox="1"/>
          <p:nvPr/>
        </p:nvSpPr>
        <p:spPr>
          <a:xfrm>
            <a:off x="1675964" y="4419600"/>
            <a:ext cx="15202200" cy="3615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Beware of </a:t>
            </a:r>
            <a:endParaRPr b="1" i="1" sz="11500" u="none" cap="none" strike="noStrike">
              <a:solidFill>
                <a:srgbClr val="B00000"/>
              </a:solidFill>
              <a:latin typeface="Lato"/>
              <a:ea typeface="Lato"/>
              <a:cs typeface="Lato"/>
              <a:sym typeface="Lato"/>
            </a:endParaRPr>
          </a:p>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the ‘vanity’ metrics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1" name="Shape 1501"/>
        <p:cNvGrpSpPr/>
        <p:nvPr/>
      </p:nvGrpSpPr>
      <p:grpSpPr>
        <a:xfrm>
          <a:off x="0" y="0"/>
          <a:ext cx="0" cy="0"/>
          <a:chOff x="0" y="0"/>
          <a:chExt cx="0" cy="0"/>
        </a:xfrm>
      </p:grpSpPr>
      <p:pic>
        <p:nvPicPr>
          <p:cNvPr id="1502" name="Google Shape;1502;p164"/>
          <p:cNvPicPr preferRelativeResize="0"/>
          <p:nvPr/>
        </p:nvPicPr>
        <p:blipFill rotWithShape="1">
          <a:blip r:embed="rId3">
            <a:alphaModFix/>
          </a:blip>
          <a:srcRect b="0" l="0" r="9453" t="0"/>
          <a:stretch/>
        </p:blipFill>
        <p:spPr>
          <a:xfrm>
            <a:off x="5676494" y="12079"/>
            <a:ext cx="18701156" cy="13703920"/>
          </a:xfrm>
          <a:prstGeom prst="rect">
            <a:avLst/>
          </a:prstGeom>
          <a:noFill/>
          <a:ln>
            <a:noFill/>
          </a:ln>
        </p:spPr>
      </p:pic>
      <p:sp>
        <p:nvSpPr>
          <p:cNvPr id="1503" name="Google Shape;1503;p164"/>
          <p:cNvSpPr/>
          <p:nvPr/>
        </p:nvSpPr>
        <p:spPr>
          <a:xfrm>
            <a:off x="1675965" y="-1"/>
            <a:ext cx="21308100" cy="13716000"/>
          </a:xfrm>
          <a:prstGeom prst="rect">
            <a:avLst/>
          </a:prstGeom>
          <a:gradFill>
            <a:gsLst>
              <a:gs pos="0">
                <a:srgbClr val="FFFFFF">
                  <a:alpha val="0"/>
                </a:srgbClr>
              </a:gs>
              <a:gs pos="8000">
                <a:srgbClr val="FFFFFF">
                  <a:alpha val="0"/>
                </a:srgbClr>
              </a:gs>
              <a:gs pos="41000">
                <a:srgbClr val="FFFFFF">
                  <a:alpha val="81568"/>
                </a:srgbClr>
              </a:gs>
              <a:gs pos="69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504" name="Google Shape;1504;p164"/>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505" name="Google Shape;1505;p16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06" name="Google Shape;1506;p164"/>
          <p:cNvSpPr txBox="1"/>
          <p:nvPr/>
        </p:nvSpPr>
        <p:spPr>
          <a:xfrm>
            <a:off x="2992336" y="2552700"/>
            <a:ext cx="10841700" cy="36246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C00000"/>
                </a:solidFill>
                <a:latin typeface="Lato"/>
                <a:ea typeface="Lato"/>
                <a:cs typeface="Lato"/>
                <a:sym typeface="Lato"/>
              </a:rPr>
              <a:t>Understanding your numbers </a:t>
            </a:r>
            <a:endParaRPr b="0" i="0" sz="1400" u="none" cap="none" strike="noStrike">
              <a:solidFill>
                <a:srgbClr val="000000"/>
              </a:solidFill>
              <a:latin typeface="Arial"/>
              <a:ea typeface="Arial"/>
              <a:cs typeface="Arial"/>
              <a:sym typeface="Arial"/>
            </a:endParaRPr>
          </a:p>
        </p:txBody>
      </p:sp>
      <p:sp>
        <p:nvSpPr>
          <p:cNvPr id="1507" name="Google Shape;1507;p164"/>
          <p:cNvSpPr/>
          <p:nvPr/>
        </p:nvSpPr>
        <p:spPr>
          <a:xfrm>
            <a:off x="2992336" y="6450432"/>
            <a:ext cx="12188700" cy="2259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8800" u="none" cap="none" strike="noStrike">
                <a:solidFill>
                  <a:srgbClr val="0B0F10"/>
                </a:solidFill>
                <a:latin typeface="Lato"/>
                <a:ea typeface="Lato"/>
                <a:cs typeface="Lato"/>
                <a:sym typeface="Lato"/>
              </a:rPr>
              <a:t>helps you understand your business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1" name="Shape 1511"/>
        <p:cNvGrpSpPr/>
        <p:nvPr/>
      </p:nvGrpSpPr>
      <p:grpSpPr>
        <a:xfrm>
          <a:off x="0" y="0"/>
          <a:ext cx="0" cy="0"/>
          <a:chOff x="0" y="0"/>
          <a:chExt cx="0" cy="0"/>
        </a:xfrm>
      </p:grpSpPr>
      <p:pic>
        <p:nvPicPr>
          <p:cNvPr id="1512" name="Google Shape;1512;p165"/>
          <p:cNvPicPr preferRelativeResize="0"/>
          <p:nvPr/>
        </p:nvPicPr>
        <p:blipFill rotWithShape="1">
          <a:blip r:embed="rId3">
            <a:alphaModFix/>
          </a:blip>
          <a:srcRect b="10610" l="0" r="0" t="10618"/>
          <a:stretch/>
        </p:blipFill>
        <p:spPr>
          <a:xfrm>
            <a:off x="-3176" y="0"/>
            <a:ext cx="24377701" cy="13716000"/>
          </a:xfrm>
          <a:prstGeom prst="rect">
            <a:avLst/>
          </a:prstGeom>
          <a:noFill/>
          <a:ln>
            <a:noFill/>
          </a:ln>
        </p:spPr>
      </p:pic>
      <p:sp>
        <p:nvSpPr>
          <p:cNvPr id="1513" name="Google Shape;1513;p165"/>
          <p:cNvSpPr/>
          <p:nvPr/>
        </p:nvSpPr>
        <p:spPr>
          <a:xfrm>
            <a:off x="0" y="0"/>
            <a:ext cx="24377700" cy="13716000"/>
          </a:xfrm>
          <a:prstGeom prst="rect">
            <a:avLst/>
          </a:prstGeom>
          <a:solidFill>
            <a:schemeClr val="lt1">
              <a:alpha val="635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514" name="Google Shape;1514;p16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515" name="Google Shape;1515;p16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grpSp>
        <p:nvGrpSpPr>
          <p:cNvPr id="1516" name="Google Shape;1516;p165"/>
          <p:cNvGrpSpPr/>
          <p:nvPr/>
        </p:nvGrpSpPr>
        <p:grpSpPr>
          <a:xfrm>
            <a:off x="5922583" y="5322868"/>
            <a:ext cx="12532500" cy="3070200"/>
            <a:chOff x="5759423" y="4856261"/>
            <a:chExt cx="12532500" cy="3070200"/>
          </a:xfrm>
        </p:grpSpPr>
        <p:sp>
          <p:nvSpPr>
            <p:cNvPr id="1517" name="Google Shape;1517;p165"/>
            <p:cNvSpPr/>
            <p:nvPr/>
          </p:nvSpPr>
          <p:spPr>
            <a:xfrm flipH="1">
              <a:off x="5759423" y="4856261"/>
              <a:ext cx="12532500" cy="30702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518" name="Google Shape;1518;p165"/>
            <p:cNvSpPr txBox="1"/>
            <p:nvPr/>
          </p:nvSpPr>
          <p:spPr>
            <a:xfrm>
              <a:off x="5906691" y="5754297"/>
              <a:ext cx="12237900" cy="1274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More Common Issues</a:t>
              </a:r>
              <a:endParaRPr b="0" i="1" sz="7200" u="none" cap="none" strike="noStrike">
                <a:solidFill>
                  <a:srgbClr val="0B0F10"/>
                </a:solidFill>
                <a:latin typeface="Lato"/>
                <a:ea typeface="Lato"/>
                <a:cs typeface="Lato"/>
                <a:sym typeface="Lato"/>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2" name="Shape 1522"/>
        <p:cNvGrpSpPr/>
        <p:nvPr/>
      </p:nvGrpSpPr>
      <p:grpSpPr>
        <a:xfrm>
          <a:off x="0" y="0"/>
          <a:ext cx="0" cy="0"/>
          <a:chOff x="0" y="0"/>
          <a:chExt cx="0" cy="0"/>
        </a:xfrm>
      </p:grpSpPr>
      <p:pic>
        <p:nvPicPr>
          <p:cNvPr id="1523" name="Google Shape;1523;p166"/>
          <p:cNvPicPr preferRelativeResize="0"/>
          <p:nvPr/>
        </p:nvPicPr>
        <p:blipFill rotWithShape="1">
          <a:blip r:embed="rId3">
            <a:alphaModFix/>
          </a:blip>
          <a:srcRect b="0" l="0" r="0" t="0"/>
          <a:stretch/>
        </p:blipFill>
        <p:spPr>
          <a:xfrm>
            <a:off x="9259076" y="-28158"/>
            <a:ext cx="15118575" cy="13744158"/>
          </a:xfrm>
          <a:prstGeom prst="rect">
            <a:avLst/>
          </a:prstGeom>
          <a:noFill/>
          <a:ln>
            <a:noFill/>
          </a:ln>
        </p:spPr>
      </p:pic>
      <p:sp>
        <p:nvSpPr>
          <p:cNvPr id="1524" name="Google Shape;1524;p166"/>
          <p:cNvSpPr/>
          <p:nvPr/>
        </p:nvSpPr>
        <p:spPr>
          <a:xfrm>
            <a:off x="5553895" y="0"/>
            <a:ext cx="14297400" cy="13716000"/>
          </a:xfrm>
          <a:prstGeom prst="rect">
            <a:avLst/>
          </a:prstGeom>
          <a:gradFill>
            <a:gsLst>
              <a:gs pos="0">
                <a:srgbClr val="FFFFFF">
                  <a:alpha val="0"/>
                </a:srgbClr>
              </a:gs>
              <a:gs pos="7000">
                <a:srgbClr val="FFFFFF">
                  <a:alpha val="0"/>
                </a:srgbClr>
              </a:gs>
              <a:gs pos="40000">
                <a:srgbClr val="FFFFFF">
                  <a:alpha val="81568"/>
                </a:srgbClr>
              </a:gs>
              <a:gs pos="81000">
                <a:srgbClr val="FCFCFC"/>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525" name="Google Shape;1525;p16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526" name="Google Shape;1526;p16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27" name="Google Shape;1527;p166"/>
          <p:cNvSpPr txBox="1"/>
          <p:nvPr/>
        </p:nvSpPr>
        <p:spPr>
          <a:xfrm>
            <a:off x="3663625" y="4734342"/>
            <a:ext cx="8744700" cy="230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rgbClr val="0B0F10"/>
                </a:solidFill>
                <a:latin typeface="Lato"/>
                <a:ea typeface="Lato"/>
                <a:cs typeface="Lato"/>
                <a:sym typeface="Lato"/>
              </a:rPr>
              <a:t>If we can just find a bit more business…</a:t>
            </a:r>
            <a:endParaRPr b="1" i="1" sz="16600" u="none" cap="none" strike="noStrike">
              <a:solidFill>
                <a:srgbClr val="B00000"/>
              </a:solidFill>
              <a:latin typeface="Lato"/>
              <a:ea typeface="Lato"/>
              <a:cs typeface="Lato"/>
              <a:sym typeface="Lato"/>
            </a:endParaRPr>
          </a:p>
        </p:txBody>
      </p:sp>
      <p:sp>
        <p:nvSpPr>
          <p:cNvPr id="1528" name="Google Shape;1528;p166"/>
          <p:cNvSpPr txBox="1"/>
          <p:nvPr/>
        </p:nvSpPr>
        <p:spPr>
          <a:xfrm>
            <a:off x="2058726" y="2703452"/>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
        <p:nvSpPr>
          <p:cNvPr id="1529" name="Google Shape;1529;p166"/>
          <p:cNvSpPr txBox="1"/>
          <p:nvPr/>
        </p:nvSpPr>
        <p:spPr>
          <a:xfrm>
            <a:off x="12085231" y="5396497"/>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3" name="Shape 1533"/>
        <p:cNvGrpSpPr/>
        <p:nvPr/>
      </p:nvGrpSpPr>
      <p:grpSpPr>
        <a:xfrm>
          <a:off x="0" y="0"/>
          <a:ext cx="0" cy="0"/>
          <a:chOff x="0" y="0"/>
          <a:chExt cx="0" cy="0"/>
        </a:xfrm>
      </p:grpSpPr>
      <p:pic>
        <p:nvPicPr>
          <p:cNvPr id="1534" name="Google Shape;1534;p167"/>
          <p:cNvPicPr preferRelativeResize="0"/>
          <p:nvPr/>
        </p:nvPicPr>
        <p:blipFill rotWithShape="1">
          <a:blip r:embed="rId3">
            <a:alphaModFix/>
          </a:blip>
          <a:srcRect b="0" l="0" r="0" t="0"/>
          <a:stretch/>
        </p:blipFill>
        <p:spPr>
          <a:xfrm>
            <a:off x="5416141" y="0"/>
            <a:ext cx="18961510" cy="13716001"/>
          </a:xfrm>
          <a:prstGeom prst="rect">
            <a:avLst/>
          </a:prstGeom>
          <a:noFill/>
          <a:ln>
            <a:noFill/>
          </a:ln>
        </p:spPr>
      </p:pic>
      <p:sp>
        <p:nvSpPr>
          <p:cNvPr id="1535" name="Google Shape;1535;p167"/>
          <p:cNvSpPr/>
          <p:nvPr/>
        </p:nvSpPr>
        <p:spPr>
          <a:xfrm>
            <a:off x="2949676" y="0"/>
            <a:ext cx="16901700" cy="13716000"/>
          </a:xfrm>
          <a:prstGeom prst="rect">
            <a:avLst/>
          </a:prstGeom>
          <a:gradFill>
            <a:gsLst>
              <a:gs pos="0">
                <a:srgbClr val="FFFFFF">
                  <a:alpha val="0"/>
                </a:srgbClr>
              </a:gs>
              <a:gs pos="7000">
                <a:srgbClr val="FFFFFF">
                  <a:alpha val="0"/>
                </a:srgbClr>
              </a:gs>
              <a:gs pos="40000">
                <a:srgbClr val="FFFFFF">
                  <a:alpha val="81568"/>
                </a:srgbClr>
              </a:gs>
              <a:gs pos="81000">
                <a:srgbClr val="FCFCFC"/>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536" name="Google Shape;1536;p16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537" name="Google Shape;1537;p16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38" name="Google Shape;1538;p167"/>
          <p:cNvSpPr txBox="1"/>
          <p:nvPr/>
        </p:nvSpPr>
        <p:spPr>
          <a:xfrm>
            <a:off x="3663625" y="4734342"/>
            <a:ext cx="8744700" cy="230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rgbClr val="0B0F10"/>
                </a:solidFill>
                <a:latin typeface="Lato"/>
                <a:ea typeface="Lato"/>
                <a:cs typeface="Lato"/>
                <a:sym typeface="Lato"/>
              </a:rPr>
              <a:t>If we can just hire that new person…</a:t>
            </a:r>
            <a:endParaRPr b="1" i="1" sz="16600" u="none" cap="none" strike="noStrike">
              <a:solidFill>
                <a:srgbClr val="B00000"/>
              </a:solidFill>
              <a:latin typeface="Lato"/>
              <a:ea typeface="Lato"/>
              <a:cs typeface="Lato"/>
              <a:sym typeface="Lato"/>
            </a:endParaRPr>
          </a:p>
        </p:txBody>
      </p:sp>
      <p:sp>
        <p:nvSpPr>
          <p:cNvPr id="1539" name="Google Shape;1539;p167"/>
          <p:cNvSpPr txBox="1"/>
          <p:nvPr/>
        </p:nvSpPr>
        <p:spPr>
          <a:xfrm>
            <a:off x="2058726" y="2703452"/>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
        <p:nvSpPr>
          <p:cNvPr id="1540" name="Google Shape;1540;p167"/>
          <p:cNvSpPr txBox="1"/>
          <p:nvPr/>
        </p:nvSpPr>
        <p:spPr>
          <a:xfrm>
            <a:off x="11791768" y="5396497"/>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4" name="Shape 1544"/>
        <p:cNvGrpSpPr/>
        <p:nvPr/>
      </p:nvGrpSpPr>
      <p:grpSpPr>
        <a:xfrm>
          <a:off x="0" y="0"/>
          <a:ext cx="0" cy="0"/>
          <a:chOff x="0" y="0"/>
          <a:chExt cx="0" cy="0"/>
        </a:xfrm>
      </p:grpSpPr>
      <p:pic>
        <p:nvPicPr>
          <p:cNvPr id="1545" name="Google Shape;1545;p168"/>
          <p:cNvPicPr preferRelativeResize="0"/>
          <p:nvPr/>
        </p:nvPicPr>
        <p:blipFill rotWithShape="1">
          <a:blip r:embed="rId3">
            <a:alphaModFix/>
          </a:blip>
          <a:srcRect b="0" l="0" r="12441" t="0"/>
          <a:stretch/>
        </p:blipFill>
        <p:spPr>
          <a:xfrm>
            <a:off x="7264400" y="0"/>
            <a:ext cx="17113250" cy="13716000"/>
          </a:xfrm>
          <a:prstGeom prst="rect">
            <a:avLst/>
          </a:prstGeom>
          <a:noFill/>
          <a:ln>
            <a:noFill/>
          </a:ln>
        </p:spPr>
      </p:pic>
      <p:sp>
        <p:nvSpPr>
          <p:cNvPr id="1546" name="Google Shape;1546;p168"/>
          <p:cNvSpPr/>
          <p:nvPr/>
        </p:nvSpPr>
        <p:spPr>
          <a:xfrm>
            <a:off x="2949676" y="0"/>
            <a:ext cx="16901700" cy="13716000"/>
          </a:xfrm>
          <a:prstGeom prst="rect">
            <a:avLst/>
          </a:prstGeom>
          <a:gradFill>
            <a:gsLst>
              <a:gs pos="0">
                <a:srgbClr val="FFFFFF">
                  <a:alpha val="0"/>
                </a:srgbClr>
              </a:gs>
              <a:gs pos="7000">
                <a:srgbClr val="FFFFFF">
                  <a:alpha val="0"/>
                </a:srgbClr>
              </a:gs>
              <a:gs pos="40000">
                <a:srgbClr val="FFFFFF">
                  <a:alpha val="81568"/>
                </a:srgbClr>
              </a:gs>
              <a:gs pos="81000">
                <a:srgbClr val="FCFCFC"/>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547" name="Google Shape;1547;p16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548" name="Google Shape;1548;p16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49" name="Google Shape;1549;p168"/>
          <p:cNvSpPr txBox="1"/>
          <p:nvPr/>
        </p:nvSpPr>
        <p:spPr>
          <a:xfrm>
            <a:off x="3663625" y="4734342"/>
            <a:ext cx="8744700" cy="230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rgbClr val="0B0F10"/>
                </a:solidFill>
                <a:latin typeface="Lato"/>
                <a:ea typeface="Lato"/>
                <a:cs typeface="Lato"/>
                <a:sym typeface="Lato"/>
              </a:rPr>
              <a:t>If we just had more business writers…</a:t>
            </a:r>
            <a:endParaRPr b="1" i="1" sz="16600" u="none" cap="none" strike="noStrike">
              <a:solidFill>
                <a:srgbClr val="B00000"/>
              </a:solidFill>
              <a:latin typeface="Lato"/>
              <a:ea typeface="Lato"/>
              <a:cs typeface="Lato"/>
              <a:sym typeface="Lato"/>
            </a:endParaRPr>
          </a:p>
        </p:txBody>
      </p:sp>
      <p:sp>
        <p:nvSpPr>
          <p:cNvPr id="1550" name="Google Shape;1550;p168"/>
          <p:cNvSpPr txBox="1"/>
          <p:nvPr/>
        </p:nvSpPr>
        <p:spPr>
          <a:xfrm>
            <a:off x="2058726" y="2703452"/>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
        <p:nvSpPr>
          <p:cNvPr id="1551" name="Google Shape;1551;p168"/>
          <p:cNvSpPr txBox="1"/>
          <p:nvPr/>
        </p:nvSpPr>
        <p:spPr>
          <a:xfrm>
            <a:off x="11791768" y="5396497"/>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5" name="Shape 1555"/>
        <p:cNvGrpSpPr/>
        <p:nvPr/>
      </p:nvGrpSpPr>
      <p:grpSpPr>
        <a:xfrm>
          <a:off x="0" y="0"/>
          <a:ext cx="0" cy="0"/>
          <a:chOff x="0" y="0"/>
          <a:chExt cx="0" cy="0"/>
        </a:xfrm>
      </p:grpSpPr>
      <p:pic>
        <p:nvPicPr>
          <p:cNvPr id="1556" name="Google Shape;1556;p169"/>
          <p:cNvPicPr preferRelativeResize="0"/>
          <p:nvPr/>
        </p:nvPicPr>
        <p:blipFill rotWithShape="1">
          <a:blip r:embed="rId3">
            <a:alphaModFix/>
          </a:blip>
          <a:srcRect b="0" l="0" r="0" t="0"/>
          <a:stretch/>
        </p:blipFill>
        <p:spPr>
          <a:xfrm flipH="1">
            <a:off x="3797582" y="0"/>
            <a:ext cx="20580068" cy="13716000"/>
          </a:xfrm>
          <a:prstGeom prst="rect">
            <a:avLst/>
          </a:prstGeom>
          <a:noFill/>
          <a:ln>
            <a:noFill/>
          </a:ln>
        </p:spPr>
      </p:pic>
      <p:sp>
        <p:nvSpPr>
          <p:cNvPr id="1557" name="Google Shape;1557;p169"/>
          <p:cNvSpPr/>
          <p:nvPr/>
        </p:nvSpPr>
        <p:spPr>
          <a:xfrm>
            <a:off x="2949676" y="0"/>
            <a:ext cx="16901700" cy="13716000"/>
          </a:xfrm>
          <a:prstGeom prst="rect">
            <a:avLst/>
          </a:prstGeom>
          <a:gradFill>
            <a:gsLst>
              <a:gs pos="0">
                <a:srgbClr val="FFFFFF">
                  <a:alpha val="0"/>
                </a:srgbClr>
              </a:gs>
              <a:gs pos="7000">
                <a:srgbClr val="FFFFFF">
                  <a:alpha val="0"/>
                </a:srgbClr>
              </a:gs>
              <a:gs pos="40000">
                <a:srgbClr val="FFFFFF">
                  <a:alpha val="81568"/>
                </a:srgbClr>
              </a:gs>
              <a:gs pos="81000">
                <a:srgbClr val="FCFCFC"/>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558" name="Google Shape;1558;p16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559" name="Google Shape;1559;p16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60" name="Google Shape;1560;p169"/>
          <p:cNvSpPr txBox="1"/>
          <p:nvPr/>
        </p:nvSpPr>
        <p:spPr>
          <a:xfrm>
            <a:off x="3663625" y="4734342"/>
            <a:ext cx="8744700" cy="3416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rgbClr val="0B0F10"/>
                </a:solidFill>
                <a:latin typeface="Lato"/>
                <a:ea typeface="Lato"/>
                <a:cs typeface="Lato"/>
                <a:sym typeface="Lato"/>
              </a:rPr>
              <a:t>If we just acquire that new client bank or book of business…</a:t>
            </a:r>
            <a:endParaRPr b="1" i="1" sz="16600" u="none" cap="none" strike="noStrike">
              <a:solidFill>
                <a:srgbClr val="B00000"/>
              </a:solidFill>
              <a:latin typeface="Lato"/>
              <a:ea typeface="Lato"/>
              <a:cs typeface="Lato"/>
              <a:sym typeface="Lato"/>
            </a:endParaRPr>
          </a:p>
        </p:txBody>
      </p:sp>
      <p:sp>
        <p:nvSpPr>
          <p:cNvPr id="1561" name="Google Shape;1561;p169"/>
          <p:cNvSpPr txBox="1"/>
          <p:nvPr/>
        </p:nvSpPr>
        <p:spPr>
          <a:xfrm>
            <a:off x="2058726" y="2703452"/>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
        <p:nvSpPr>
          <p:cNvPr id="1562" name="Google Shape;1562;p169"/>
          <p:cNvSpPr txBox="1"/>
          <p:nvPr/>
        </p:nvSpPr>
        <p:spPr>
          <a:xfrm>
            <a:off x="11791768" y="6915581"/>
            <a:ext cx="1890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A5A5A5"/>
                </a:solidFill>
                <a:latin typeface="Arial"/>
                <a:ea typeface="Arial"/>
                <a:cs typeface="Arial"/>
                <a:sym typeface="Arial"/>
              </a:rPr>
              <a:t>”</a:t>
            </a:r>
            <a:endParaRPr b="1" i="0" sz="102800" u="none" cap="none" strike="noStrike">
              <a:solidFill>
                <a:srgbClr val="A5A5A5"/>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0" name="Shape 410"/>
        <p:cNvGrpSpPr/>
        <p:nvPr/>
      </p:nvGrpSpPr>
      <p:grpSpPr>
        <a:xfrm>
          <a:off x="0" y="0"/>
          <a:ext cx="0" cy="0"/>
          <a:chOff x="0" y="0"/>
          <a:chExt cx="0" cy="0"/>
        </a:xfrm>
      </p:grpSpPr>
      <p:pic>
        <p:nvPicPr>
          <p:cNvPr id="411" name="Google Shape;411;p89"/>
          <p:cNvPicPr preferRelativeResize="0"/>
          <p:nvPr/>
        </p:nvPicPr>
        <p:blipFill rotWithShape="1">
          <a:blip r:embed="rId3">
            <a:alphaModFix/>
          </a:blip>
          <a:srcRect b="0" l="0" r="8408" t="0"/>
          <a:stretch/>
        </p:blipFill>
        <p:spPr>
          <a:xfrm>
            <a:off x="8648935" y="0"/>
            <a:ext cx="15728713" cy="13716000"/>
          </a:xfrm>
          <a:prstGeom prst="rect">
            <a:avLst/>
          </a:prstGeom>
          <a:noFill/>
          <a:ln>
            <a:noFill/>
          </a:ln>
        </p:spPr>
      </p:pic>
      <p:sp>
        <p:nvSpPr>
          <p:cNvPr id="412" name="Google Shape;412;p89"/>
          <p:cNvSpPr/>
          <p:nvPr/>
        </p:nvSpPr>
        <p:spPr>
          <a:xfrm>
            <a:off x="8253966" y="0"/>
            <a:ext cx="15780001" cy="13716000"/>
          </a:xfrm>
          <a:prstGeom prst="rect">
            <a:avLst/>
          </a:prstGeom>
          <a:gradFill>
            <a:gsLst>
              <a:gs pos="0">
                <a:srgbClr val="FFFFFF">
                  <a:alpha val="0"/>
                </a:srgbClr>
              </a:gs>
              <a:gs pos="7000">
                <a:srgbClr val="FFFFFF">
                  <a:alpha val="0"/>
                </a:srgbClr>
              </a:gs>
              <a:gs pos="40690">
                <a:srgbClr val="FFFFFF">
                  <a:alpha val="80000"/>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413" name="Google Shape;413;p89"/>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Quarterly Review Process</a:t>
            </a:r>
            <a:endParaRPr b="1" i="0" sz="7200" u="none" cap="none" strike="noStrike">
              <a:solidFill>
                <a:schemeClr val="dk2"/>
              </a:solidFill>
              <a:latin typeface="Lato"/>
              <a:ea typeface="Lato"/>
              <a:cs typeface="Lato"/>
              <a:sym typeface="Lato"/>
            </a:endParaRPr>
          </a:p>
        </p:txBody>
      </p:sp>
      <p:pic>
        <p:nvPicPr>
          <p:cNvPr id="414" name="Google Shape;414;p89"/>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415" name="Google Shape;415;p8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16" name="Google Shape;416;p89"/>
          <p:cNvSpPr txBox="1"/>
          <p:nvPr/>
        </p:nvSpPr>
        <p:spPr>
          <a:xfrm>
            <a:off x="3123982" y="3141634"/>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Set aside one full day per quarter (put in your diary now)</a:t>
            </a:r>
            <a:endParaRPr b="1" i="0" sz="1600" u="none" cap="none" strike="noStrike">
              <a:solidFill>
                <a:srgbClr val="000000"/>
              </a:solidFill>
              <a:latin typeface="Arial"/>
              <a:ea typeface="Arial"/>
              <a:cs typeface="Arial"/>
              <a:sym typeface="Arial"/>
            </a:endParaRPr>
          </a:p>
        </p:txBody>
      </p:sp>
      <p:sp>
        <p:nvSpPr>
          <p:cNvPr id="417" name="Google Shape;417;p89"/>
          <p:cNvSpPr txBox="1"/>
          <p:nvPr/>
        </p:nvSpPr>
        <p:spPr>
          <a:xfrm>
            <a:off x="3123982" y="4677104"/>
            <a:ext cx="11820600" cy="90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rgbClr val="282927"/>
                </a:solidFill>
                <a:latin typeface="Lato"/>
                <a:ea typeface="Lato"/>
                <a:cs typeface="Lato"/>
                <a:sym typeface="Lato"/>
              </a:rPr>
              <a:t>For the annual Business Planning review set aside 2 days</a:t>
            </a:r>
            <a:endParaRPr b="0" i="0" sz="1400" u="none" cap="none" strike="noStrike">
              <a:solidFill>
                <a:srgbClr val="000000"/>
              </a:solidFill>
              <a:latin typeface="Arial"/>
              <a:ea typeface="Arial"/>
              <a:cs typeface="Arial"/>
              <a:sym typeface="Arial"/>
            </a:endParaRPr>
          </a:p>
        </p:txBody>
      </p:sp>
      <p:grpSp>
        <p:nvGrpSpPr>
          <p:cNvPr id="418" name="Google Shape;418;p89"/>
          <p:cNvGrpSpPr/>
          <p:nvPr/>
        </p:nvGrpSpPr>
        <p:grpSpPr>
          <a:xfrm>
            <a:off x="1676338" y="3303139"/>
            <a:ext cx="1010184" cy="1108506"/>
            <a:chOff x="7734300" y="8072453"/>
            <a:chExt cx="1303800" cy="1430700"/>
          </a:xfrm>
        </p:grpSpPr>
        <p:sp>
          <p:nvSpPr>
            <p:cNvPr id="419" name="Google Shape;419;p89"/>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20" name="Google Shape;420;p89"/>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1</a:t>
              </a:r>
              <a:endParaRPr b="0" i="0" sz="1600" u="none" cap="none" strike="noStrike">
                <a:solidFill>
                  <a:schemeClr val="lt1"/>
                </a:solidFill>
                <a:latin typeface="Arial"/>
                <a:ea typeface="Arial"/>
                <a:cs typeface="Arial"/>
                <a:sym typeface="Arial"/>
              </a:endParaRPr>
            </a:p>
          </p:txBody>
        </p:sp>
      </p:grpSp>
      <p:sp>
        <p:nvSpPr>
          <p:cNvPr id="421" name="Google Shape;421;p89"/>
          <p:cNvSpPr txBox="1"/>
          <p:nvPr/>
        </p:nvSpPr>
        <p:spPr>
          <a:xfrm>
            <a:off x="3123982" y="5667628"/>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Preferably off-site and somewhere a bit creative for you </a:t>
            </a:r>
            <a:endParaRPr b="0" i="0" sz="1400" u="none" cap="none" strike="noStrike">
              <a:solidFill>
                <a:srgbClr val="000000"/>
              </a:solidFill>
              <a:latin typeface="Arial"/>
              <a:ea typeface="Arial"/>
              <a:cs typeface="Arial"/>
              <a:sym typeface="Arial"/>
            </a:endParaRPr>
          </a:p>
        </p:txBody>
      </p:sp>
      <p:grpSp>
        <p:nvGrpSpPr>
          <p:cNvPr id="422" name="Google Shape;422;p89"/>
          <p:cNvGrpSpPr/>
          <p:nvPr/>
        </p:nvGrpSpPr>
        <p:grpSpPr>
          <a:xfrm>
            <a:off x="1676338" y="5829133"/>
            <a:ext cx="1010184" cy="1108506"/>
            <a:chOff x="7734300" y="8072453"/>
            <a:chExt cx="1303800" cy="1430700"/>
          </a:xfrm>
        </p:grpSpPr>
        <p:sp>
          <p:nvSpPr>
            <p:cNvPr id="423" name="Google Shape;423;p89"/>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24" name="Google Shape;424;p89"/>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2</a:t>
              </a:r>
              <a:endParaRPr b="0" i="0" sz="1600" u="none" cap="none" strike="noStrike">
                <a:solidFill>
                  <a:schemeClr val="lt1"/>
                </a:solidFill>
                <a:latin typeface="Arial"/>
                <a:ea typeface="Arial"/>
                <a:cs typeface="Arial"/>
                <a:sym typeface="Arial"/>
              </a:endParaRPr>
            </a:p>
          </p:txBody>
        </p:sp>
      </p:grpSp>
      <p:sp>
        <p:nvSpPr>
          <p:cNvPr id="425" name="Google Shape;425;p89"/>
          <p:cNvSpPr txBox="1"/>
          <p:nvPr/>
        </p:nvSpPr>
        <p:spPr>
          <a:xfrm>
            <a:off x="3123982" y="7391331"/>
            <a:ext cx="9182400" cy="14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Preparation </a:t>
            </a:r>
            <a:endParaRPr b="1" i="0" sz="4400" u="none" cap="none" strike="noStrike">
              <a:solidFill>
                <a:srgbClr val="282927"/>
              </a:solidFill>
              <a:latin typeface="Lato"/>
              <a:ea typeface="Lato"/>
              <a:cs typeface="Lato"/>
              <a:sym typeface="Lato"/>
            </a:endParaRPr>
          </a:p>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82927"/>
                </a:solidFill>
                <a:latin typeface="Lato"/>
                <a:ea typeface="Lato"/>
                <a:cs typeface="Lato"/>
                <a:sym typeface="Lato"/>
              </a:rPr>
              <a:t>(make sure you have at hand):</a:t>
            </a:r>
            <a:endParaRPr b="0" i="0" sz="1400" u="none" cap="none" strike="noStrike">
              <a:solidFill>
                <a:srgbClr val="000000"/>
              </a:solidFill>
              <a:latin typeface="Arial"/>
              <a:ea typeface="Arial"/>
              <a:cs typeface="Arial"/>
              <a:sym typeface="Arial"/>
            </a:endParaRPr>
          </a:p>
        </p:txBody>
      </p:sp>
      <p:sp>
        <p:nvSpPr>
          <p:cNvPr id="426" name="Google Shape;426;p89"/>
          <p:cNvSpPr txBox="1"/>
          <p:nvPr/>
        </p:nvSpPr>
        <p:spPr>
          <a:xfrm>
            <a:off x="3123982" y="8926801"/>
            <a:ext cx="11820600" cy="903600"/>
          </a:xfrm>
          <a:prstGeom prst="rect">
            <a:avLst/>
          </a:prstGeom>
          <a:noFill/>
          <a:ln>
            <a:noFill/>
          </a:ln>
        </p:spPr>
        <p:txBody>
          <a:bodyPr anchorCtr="0" anchor="t" bIns="0" lIns="0" spcFirstLastPara="1" rIns="0" wrap="square" tIns="0">
            <a:noAutofit/>
          </a:bodyPr>
          <a:lstStyle/>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Up to date financial information</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Up to date Management Information</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A copy of your Business Plan</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Data on any issues you expect/know will arise</a:t>
            </a:r>
            <a:endParaRPr b="0" i="0" sz="1400" u="none" cap="none" strike="noStrike">
              <a:solidFill>
                <a:srgbClr val="000000"/>
              </a:solidFill>
              <a:latin typeface="Arial"/>
              <a:ea typeface="Arial"/>
              <a:cs typeface="Arial"/>
              <a:sym typeface="Arial"/>
            </a:endParaRPr>
          </a:p>
        </p:txBody>
      </p:sp>
      <p:grpSp>
        <p:nvGrpSpPr>
          <p:cNvPr id="427" name="Google Shape;427;p89"/>
          <p:cNvGrpSpPr/>
          <p:nvPr/>
        </p:nvGrpSpPr>
        <p:grpSpPr>
          <a:xfrm>
            <a:off x="1676338" y="7552836"/>
            <a:ext cx="1010184" cy="1108506"/>
            <a:chOff x="7734300" y="8072453"/>
            <a:chExt cx="1303800" cy="1430700"/>
          </a:xfrm>
        </p:grpSpPr>
        <p:sp>
          <p:nvSpPr>
            <p:cNvPr id="428" name="Google Shape;428;p89"/>
            <p:cNvSpPr/>
            <p:nvPr/>
          </p:nvSpPr>
          <p:spPr>
            <a:xfrm>
              <a:off x="7734300" y="8135865"/>
              <a:ext cx="1303800" cy="1303800"/>
            </a:xfrm>
            <a:prstGeom prst="ellipse">
              <a:avLst/>
            </a:prstGeom>
            <a:gradFill>
              <a:gsLst>
                <a:gs pos="0">
                  <a:srgbClr val="EE7E21"/>
                </a:gs>
                <a:gs pos="100000">
                  <a:srgbClr val="CF2B2B"/>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29" name="Google Shape;429;p89"/>
            <p:cNvSpPr txBox="1"/>
            <p:nvPr/>
          </p:nvSpPr>
          <p:spPr>
            <a:xfrm>
              <a:off x="7923824" y="8072453"/>
              <a:ext cx="924600" cy="1430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Lato"/>
                  <a:ea typeface="Lato"/>
                  <a:cs typeface="Lato"/>
                  <a:sym typeface="Lato"/>
                </a:rPr>
                <a:t>3</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6" name="Shape 1566"/>
        <p:cNvGrpSpPr/>
        <p:nvPr/>
      </p:nvGrpSpPr>
      <p:grpSpPr>
        <a:xfrm>
          <a:off x="0" y="0"/>
          <a:ext cx="0" cy="0"/>
          <a:chOff x="0" y="0"/>
          <a:chExt cx="0" cy="0"/>
        </a:xfrm>
      </p:grpSpPr>
      <p:pic>
        <p:nvPicPr>
          <p:cNvPr id="1567" name="Google Shape;1567;p170"/>
          <p:cNvPicPr preferRelativeResize="0"/>
          <p:nvPr>
            <p:ph idx="2" type="pic"/>
          </p:nvPr>
        </p:nvPicPr>
        <p:blipFill rotWithShape="1">
          <a:blip r:embed="rId3">
            <a:alphaModFix/>
          </a:blip>
          <a:srcRect b="0" l="1200" r="1190" t="0"/>
          <a:stretch/>
        </p:blipFill>
        <p:spPr>
          <a:xfrm>
            <a:off x="-3176" y="0"/>
            <a:ext cx="24377700" cy="13716000"/>
          </a:xfrm>
          <a:prstGeom prst="rect">
            <a:avLst/>
          </a:prstGeom>
          <a:noFill/>
          <a:ln>
            <a:noFill/>
          </a:ln>
        </p:spPr>
      </p:pic>
      <p:sp>
        <p:nvSpPr>
          <p:cNvPr id="1568" name="Google Shape;1568;p170"/>
          <p:cNvSpPr/>
          <p:nvPr/>
        </p:nvSpPr>
        <p:spPr>
          <a:xfrm>
            <a:off x="0" y="0"/>
            <a:ext cx="24377700" cy="13716000"/>
          </a:xfrm>
          <a:prstGeom prst="rect">
            <a:avLst/>
          </a:prstGeom>
          <a:solidFill>
            <a:schemeClr val="lt1">
              <a:alpha val="635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569" name="Google Shape;1569;p17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570" name="Google Shape;1570;p17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grpSp>
        <p:nvGrpSpPr>
          <p:cNvPr id="1571" name="Google Shape;1571;p170"/>
          <p:cNvGrpSpPr/>
          <p:nvPr/>
        </p:nvGrpSpPr>
        <p:grpSpPr>
          <a:xfrm>
            <a:off x="5922583" y="5322868"/>
            <a:ext cx="12532500" cy="3070200"/>
            <a:chOff x="5759423" y="4856261"/>
            <a:chExt cx="12532500" cy="3070200"/>
          </a:xfrm>
        </p:grpSpPr>
        <p:sp>
          <p:nvSpPr>
            <p:cNvPr id="1572" name="Google Shape;1572;p170"/>
            <p:cNvSpPr/>
            <p:nvPr/>
          </p:nvSpPr>
          <p:spPr>
            <a:xfrm flipH="1">
              <a:off x="5759423" y="4856261"/>
              <a:ext cx="12532500" cy="30702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573" name="Google Shape;1573;p170"/>
            <p:cNvSpPr txBox="1"/>
            <p:nvPr/>
          </p:nvSpPr>
          <p:spPr>
            <a:xfrm>
              <a:off x="5906691" y="5754297"/>
              <a:ext cx="12237900" cy="1274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9600"/>
                <a:buFont typeface="Arial"/>
                <a:buNone/>
              </a:pPr>
              <a:r>
                <a:rPr b="1" i="1" lang="en-US" sz="9600" u="none" cap="none" strike="noStrike">
                  <a:solidFill>
                    <a:srgbClr val="C00000"/>
                  </a:solidFill>
                  <a:latin typeface="Lato"/>
                  <a:ea typeface="Lato"/>
                  <a:cs typeface="Lato"/>
                  <a:sym typeface="Lato"/>
                </a:rPr>
                <a:t>Understanding The Profitability Ratios</a:t>
              </a:r>
              <a:endParaRPr b="0" i="1" sz="7200" u="none" cap="none" strike="noStrike">
                <a:solidFill>
                  <a:srgbClr val="0B0F10"/>
                </a:solidFill>
                <a:latin typeface="Lato"/>
                <a:ea typeface="Lato"/>
                <a:cs typeface="Lato"/>
                <a:sym typeface="Lato"/>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8" name="Shape 1578"/>
        <p:cNvGrpSpPr/>
        <p:nvPr/>
      </p:nvGrpSpPr>
      <p:grpSpPr>
        <a:xfrm>
          <a:off x="0" y="0"/>
          <a:ext cx="0" cy="0"/>
          <a:chOff x="0" y="0"/>
          <a:chExt cx="0" cy="0"/>
        </a:xfrm>
      </p:grpSpPr>
      <p:pic>
        <p:nvPicPr>
          <p:cNvPr id="1579" name="Google Shape;1579;p171"/>
          <p:cNvPicPr preferRelativeResize="0"/>
          <p:nvPr/>
        </p:nvPicPr>
        <p:blipFill rotWithShape="1">
          <a:blip r:embed="rId3">
            <a:alphaModFix/>
          </a:blip>
          <a:srcRect b="0" l="22836" r="6526" t="0"/>
          <a:stretch/>
        </p:blipFill>
        <p:spPr>
          <a:xfrm>
            <a:off x="5001315" y="0"/>
            <a:ext cx="19376335" cy="13716000"/>
          </a:xfrm>
          <a:prstGeom prst="rect">
            <a:avLst/>
          </a:prstGeom>
          <a:noFill/>
          <a:ln>
            <a:noFill/>
          </a:ln>
        </p:spPr>
      </p:pic>
      <p:sp>
        <p:nvSpPr>
          <p:cNvPr id="1580" name="Google Shape;1580;p171"/>
          <p:cNvSpPr/>
          <p:nvPr/>
        </p:nvSpPr>
        <p:spPr>
          <a:xfrm>
            <a:off x="2949676" y="0"/>
            <a:ext cx="16901700" cy="13716000"/>
          </a:xfrm>
          <a:prstGeom prst="rect">
            <a:avLst/>
          </a:prstGeom>
          <a:gradFill>
            <a:gsLst>
              <a:gs pos="0">
                <a:srgbClr val="FFFFFF">
                  <a:alpha val="0"/>
                </a:srgbClr>
              </a:gs>
              <a:gs pos="7000">
                <a:srgbClr val="FFFFFF">
                  <a:alpha val="0"/>
                </a:srgbClr>
              </a:gs>
              <a:gs pos="40000">
                <a:srgbClr val="FFFFFF">
                  <a:alpha val="81568"/>
                </a:srgbClr>
              </a:gs>
              <a:gs pos="81000">
                <a:srgbClr val="FCFCFC"/>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581" name="Google Shape;1581;p17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582" name="Google Shape;1582;p17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83" name="Google Shape;1583;p171"/>
          <p:cNvSpPr txBox="1"/>
          <p:nvPr/>
        </p:nvSpPr>
        <p:spPr>
          <a:xfrm>
            <a:off x="1675965" y="2816664"/>
            <a:ext cx="14762400" cy="1481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None/>
            </a:pPr>
            <a:r>
              <a:rPr b="1" i="1" lang="en-US" sz="7200" u="none" cap="none" strike="noStrike">
                <a:solidFill>
                  <a:srgbClr val="C00000"/>
                </a:solidFill>
                <a:latin typeface="Lato"/>
                <a:ea typeface="Lato"/>
                <a:cs typeface="Lato"/>
                <a:sym typeface="Lato"/>
              </a:rPr>
              <a:t>I need you to have to hand:</a:t>
            </a:r>
            <a:endParaRPr/>
          </a:p>
        </p:txBody>
      </p:sp>
      <p:grpSp>
        <p:nvGrpSpPr>
          <p:cNvPr id="1584" name="Google Shape;1584;p171"/>
          <p:cNvGrpSpPr/>
          <p:nvPr/>
        </p:nvGrpSpPr>
        <p:grpSpPr>
          <a:xfrm>
            <a:off x="1675965" y="4878018"/>
            <a:ext cx="21828269" cy="4116974"/>
            <a:chOff x="2992336" y="6357227"/>
            <a:chExt cx="21828269" cy="4116974"/>
          </a:xfrm>
        </p:grpSpPr>
        <p:sp>
          <p:nvSpPr>
            <p:cNvPr id="1585" name="Google Shape;1585;p171"/>
            <p:cNvSpPr/>
            <p:nvPr/>
          </p:nvSpPr>
          <p:spPr>
            <a:xfrm>
              <a:off x="5055105" y="6689734"/>
              <a:ext cx="12188700" cy="9786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0B0F10"/>
                  </a:solidFill>
                  <a:latin typeface="Lato"/>
                  <a:ea typeface="Lato"/>
                  <a:cs typeface="Lato"/>
                  <a:sym typeface="Lato"/>
                </a:rPr>
                <a:t>Your P&amp;L</a:t>
              </a:r>
              <a:endParaRPr/>
            </a:p>
          </p:txBody>
        </p:sp>
        <p:sp>
          <p:nvSpPr>
            <p:cNvPr id="1586" name="Google Shape;1586;p171"/>
            <p:cNvSpPr/>
            <p:nvPr/>
          </p:nvSpPr>
          <p:spPr>
            <a:xfrm flipH="1">
              <a:off x="3013018" y="6357227"/>
              <a:ext cx="1754700" cy="1638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587" name="Google Shape;1587;p171"/>
            <p:cNvSpPr/>
            <p:nvPr/>
          </p:nvSpPr>
          <p:spPr>
            <a:xfrm>
              <a:off x="2992336" y="6591246"/>
              <a:ext cx="1745700" cy="11757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0" i="0" lang="en-US" sz="8800" u="none" cap="none" strike="noStrike">
                  <a:solidFill>
                    <a:schemeClr val="lt1"/>
                  </a:solidFill>
                  <a:latin typeface="Lato"/>
                  <a:ea typeface="Lato"/>
                  <a:cs typeface="Lato"/>
                  <a:sym typeface="Lato"/>
                </a:rPr>
                <a:t>1</a:t>
              </a:r>
              <a:endParaRPr b="0" i="0" sz="8800" u="none" cap="none" strike="noStrike">
                <a:solidFill>
                  <a:schemeClr val="lt1"/>
                </a:solidFill>
                <a:latin typeface="Lato"/>
                <a:ea typeface="Lato"/>
                <a:cs typeface="Lato"/>
                <a:sym typeface="Lato"/>
              </a:endParaRPr>
            </a:p>
          </p:txBody>
        </p:sp>
        <p:sp>
          <p:nvSpPr>
            <p:cNvPr id="1588" name="Google Shape;1588;p171"/>
            <p:cNvSpPr/>
            <p:nvPr/>
          </p:nvSpPr>
          <p:spPr>
            <a:xfrm>
              <a:off x="5055105" y="8609101"/>
              <a:ext cx="19765500" cy="18651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7200" u="none" cap="none" strike="noStrike">
                  <a:solidFill>
                    <a:srgbClr val="0B0F10"/>
                  </a:solidFill>
                  <a:latin typeface="Lato"/>
                  <a:ea typeface="Lato"/>
                  <a:cs typeface="Lato"/>
                  <a:sym typeface="Lato"/>
                </a:rPr>
                <a:t>Worksheet 1 – </a:t>
              </a:r>
              <a:endParaRPr/>
            </a:p>
            <a:p>
              <a:pPr indent="0" lvl="0" marL="0" marR="0" rtl="0" algn="l">
                <a:lnSpc>
                  <a:spcPct val="80000"/>
                </a:lnSpc>
                <a:spcBef>
                  <a:spcPts val="0"/>
                </a:spcBef>
                <a:spcAft>
                  <a:spcPts val="0"/>
                </a:spcAft>
                <a:buNone/>
              </a:pPr>
              <a:r>
                <a:rPr b="0" i="1" lang="en-US" sz="7200" u="none" cap="none" strike="noStrike">
                  <a:solidFill>
                    <a:srgbClr val="0B0F10"/>
                  </a:solidFill>
                  <a:latin typeface="Lato"/>
                  <a:ea typeface="Lato"/>
                  <a:cs typeface="Lato"/>
                  <a:sym typeface="Lato"/>
                </a:rPr>
                <a:t>Calculating Your Key Ratios</a:t>
              </a:r>
              <a:endParaRPr/>
            </a:p>
          </p:txBody>
        </p:sp>
        <p:sp>
          <p:nvSpPr>
            <p:cNvPr id="1589" name="Google Shape;1589;p171"/>
            <p:cNvSpPr/>
            <p:nvPr/>
          </p:nvSpPr>
          <p:spPr>
            <a:xfrm flipH="1">
              <a:off x="3033553" y="8722502"/>
              <a:ext cx="1754700" cy="16383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38100" lIns="76200" spcFirstLastPara="1" rIns="76200" wrap="square" tIns="381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chemeClr val="lt1"/>
                </a:solidFill>
                <a:latin typeface="Lato"/>
                <a:ea typeface="Lato"/>
                <a:cs typeface="Lato"/>
                <a:sym typeface="Lato"/>
              </a:endParaRPr>
            </a:p>
          </p:txBody>
        </p:sp>
        <p:sp>
          <p:nvSpPr>
            <p:cNvPr id="1590" name="Google Shape;1590;p171"/>
            <p:cNvSpPr/>
            <p:nvPr/>
          </p:nvSpPr>
          <p:spPr>
            <a:xfrm>
              <a:off x="3012871" y="8956521"/>
              <a:ext cx="1745700" cy="11757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0" i="0" lang="en-US" sz="8800" u="none" cap="none" strike="noStrike">
                  <a:solidFill>
                    <a:schemeClr val="lt1"/>
                  </a:solidFill>
                  <a:latin typeface="Lato"/>
                  <a:ea typeface="Lato"/>
                  <a:cs typeface="Lato"/>
                  <a:sym typeface="Lato"/>
                </a:rPr>
                <a:t>2</a:t>
              </a:r>
              <a:endParaRPr b="0" i="0" sz="8800" u="none" cap="none" strike="noStrike">
                <a:solidFill>
                  <a:schemeClr val="lt1"/>
                </a:solidFill>
                <a:latin typeface="Lato"/>
                <a:ea typeface="Lato"/>
                <a:cs typeface="Lato"/>
                <a:sym typeface="Lato"/>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4" name="Shape 1594"/>
        <p:cNvGrpSpPr/>
        <p:nvPr/>
      </p:nvGrpSpPr>
      <p:grpSpPr>
        <a:xfrm>
          <a:off x="0" y="0"/>
          <a:ext cx="0" cy="0"/>
          <a:chOff x="0" y="0"/>
          <a:chExt cx="0" cy="0"/>
        </a:xfrm>
      </p:grpSpPr>
      <p:sp>
        <p:nvSpPr>
          <p:cNvPr id="1595" name="Google Shape;1595;p172"/>
          <p:cNvSpPr/>
          <p:nvPr/>
        </p:nvSpPr>
        <p:spPr>
          <a:xfrm flipH="1">
            <a:off x="2868739" y="2871363"/>
            <a:ext cx="5118600" cy="5118600"/>
          </a:xfrm>
          <a:prstGeom prst="ellipse">
            <a:avLst/>
          </a:prstGeom>
          <a:solidFill>
            <a:srgbClr val="F38B1F">
              <a:alpha val="7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596" name="Google Shape;1596;p172"/>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Three Key Ratios</a:t>
            </a:r>
            <a:endParaRPr/>
          </a:p>
        </p:txBody>
      </p:sp>
      <p:pic>
        <p:nvPicPr>
          <p:cNvPr id="1597" name="Google Shape;1597;p17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598" name="Google Shape;1598;p17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599" name="Google Shape;1599;p172"/>
          <p:cNvSpPr txBox="1"/>
          <p:nvPr/>
        </p:nvSpPr>
        <p:spPr>
          <a:xfrm>
            <a:off x="14159595" y="4862526"/>
            <a:ext cx="7595700" cy="4955700"/>
          </a:xfrm>
          <a:prstGeom prst="rect">
            <a:avLst/>
          </a:prstGeom>
          <a:noFill/>
          <a:ln>
            <a:noFill/>
          </a:ln>
        </p:spPr>
        <p:txBody>
          <a:bodyPr anchorCtr="0" anchor="t" bIns="0" lIns="0" spcFirstLastPara="1" rIns="0" wrap="square" tIns="0">
            <a:noAutofit/>
          </a:bodyPr>
          <a:lstStyle/>
          <a:p>
            <a:pPr indent="-914400" lvl="0" marL="914400" marR="0" rtl="0" algn="l">
              <a:lnSpc>
                <a:spcPct val="100000"/>
              </a:lnSpc>
              <a:spcBef>
                <a:spcPts val="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Direct expenses shouldn’t exceed 40%</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Overheads shouldn’t exceed 35%</a:t>
            </a:r>
            <a:endParaRPr/>
          </a:p>
          <a:p>
            <a:pPr indent="-914400" lvl="0" marL="914400" marR="0" rtl="0" algn="l">
              <a:lnSpc>
                <a:spcPct val="100000"/>
              </a:lnSpc>
              <a:spcBef>
                <a:spcPts val="1200"/>
              </a:spcBef>
              <a:spcAft>
                <a:spcPts val="0"/>
              </a:spcAft>
              <a:buClr>
                <a:srgbClr val="282927"/>
              </a:buClr>
              <a:buSzPts val="4400"/>
              <a:buFont typeface="Lato"/>
              <a:buAutoNum type="arabicPeriod"/>
            </a:pPr>
            <a:r>
              <a:rPr b="0" i="1" lang="en-US" sz="4400" u="none" cap="none" strike="noStrike">
                <a:solidFill>
                  <a:srgbClr val="282927"/>
                </a:solidFill>
                <a:latin typeface="Lato"/>
                <a:ea typeface="Lato"/>
                <a:cs typeface="Lato"/>
                <a:sym typeface="Lato"/>
              </a:rPr>
              <a:t>Which leaves 25% as a genuine net profit margin</a:t>
            </a:r>
            <a:endParaRPr/>
          </a:p>
        </p:txBody>
      </p:sp>
      <p:sp>
        <p:nvSpPr>
          <p:cNvPr id="1600" name="Google Shape;1600;p172"/>
          <p:cNvSpPr txBox="1"/>
          <p:nvPr/>
        </p:nvSpPr>
        <p:spPr>
          <a:xfrm>
            <a:off x="3587708" y="481022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Gross Profit Margin</a:t>
            </a:r>
            <a:endParaRPr/>
          </a:p>
        </p:txBody>
      </p:sp>
      <p:sp>
        <p:nvSpPr>
          <p:cNvPr id="1601" name="Google Shape;1601;p172"/>
          <p:cNvSpPr/>
          <p:nvPr/>
        </p:nvSpPr>
        <p:spPr>
          <a:xfrm flipH="1">
            <a:off x="7038292" y="2871361"/>
            <a:ext cx="5118600" cy="5118600"/>
          </a:xfrm>
          <a:prstGeom prst="ellipse">
            <a:avLst/>
          </a:prstGeom>
          <a:solidFill>
            <a:srgbClr val="FF0000">
              <a:alpha val="713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02" name="Google Shape;1602;p172"/>
          <p:cNvSpPr/>
          <p:nvPr/>
        </p:nvSpPr>
        <p:spPr>
          <a:xfrm flipH="1">
            <a:off x="4871442" y="6234587"/>
            <a:ext cx="5118600" cy="5118600"/>
          </a:xfrm>
          <a:prstGeom prst="ellipse">
            <a:avLst/>
          </a:prstGeom>
          <a:solidFill>
            <a:srgbClr val="FFFF00">
              <a:alpha val="784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03" name="Google Shape;1603;p172"/>
          <p:cNvSpPr txBox="1"/>
          <p:nvPr/>
        </p:nvSpPr>
        <p:spPr>
          <a:xfrm>
            <a:off x="8542024" y="4810225"/>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Lato"/>
              <a:buNone/>
            </a:pPr>
            <a:r>
              <a:rPr b="1" i="1" lang="en-US" sz="4400" u="none" cap="none" strike="noStrike">
                <a:solidFill>
                  <a:schemeClr val="lt1"/>
                </a:solidFill>
                <a:latin typeface="Lato"/>
                <a:ea typeface="Lato"/>
                <a:cs typeface="Lato"/>
                <a:sym typeface="Lato"/>
              </a:rPr>
              <a:t>Overhead Percentage</a:t>
            </a:r>
            <a:endParaRPr/>
          </a:p>
        </p:txBody>
      </p:sp>
      <p:sp>
        <p:nvSpPr>
          <p:cNvPr id="1604" name="Google Shape;1604;p172"/>
          <p:cNvSpPr txBox="1"/>
          <p:nvPr/>
        </p:nvSpPr>
        <p:spPr>
          <a:xfrm>
            <a:off x="5982792" y="8288054"/>
            <a:ext cx="28959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1B1B1A"/>
              </a:buClr>
              <a:buFont typeface="Lato"/>
              <a:buNone/>
            </a:pPr>
            <a:r>
              <a:rPr b="1" i="1" lang="en-US" sz="4400" u="none" cap="none" strike="noStrike">
                <a:solidFill>
                  <a:srgbClr val="1B1B1A"/>
                </a:solidFill>
                <a:latin typeface="Lato"/>
                <a:ea typeface="Lato"/>
                <a:cs typeface="Lato"/>
                <a:sym typeface="Lato"/>
              </a:rPr>
              <a:t>Net Profit Margin</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8" name="Shape 1608"/>
        <p:cNvGrpSpPr/>
        <p:nvPr/>
      </p:nvGrpSpPr>
      <p:grpSpPr>
        <a:xfrm>
          <a:off x="0" y="0"/>
          <a:ext cx="0" cy="0"/>
          <a:chOff x="0" y="0"/>
          <a:chExt cx="0" cy="0"/>
        </a:xfrm>
      </p:grpSpPr>
      <p:pic>
        <p:nvPicPr>
          <p:cNvPr id="1609" name="Google Shape;1609;p173"/>
          <p:cNvPicPr preferRelativeResize="0"/>
          <p:nvPr/>
        </p:nvPicPr>
        <p:blipFill rotWithShape="1">
          <a:blip r:embed="rId3">
            <a:alphaModFix/>
          </a:blip>
          <a:srcRect b="0" l="0" r="16770" t="0"/>
          <a:stretch/>
        </p:blipFill>
        <p:spPr>
          <a:xfrm>
            <a:off x="13644259" y="2919808"/>
            <a:ext cx="10733400" cy="7938600"/>
          </a:xfrm>
          <a:prstGeom prst="rect">
            <a:avLst/>
          </a:prstGeom>
          <a:noFill/>
          <a:ln>
            <a:noFill/>
          </a:ln>
        </p:spPr>
      </p:pic>
      <p:sp>
        <p:nvSpPr>
          <p:cNvPr id="1610" name="Google Shape;1610;p173"/>
          <p:cNvSpPr txBox="1"/>
          <p:nvPr/>
        </p:nvSpPr>
        <p:spPr>
          <a:xfrm>
            <a:off x="3123982" y="4734787"/>
            <a:ext cx="18326400" cy="2456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1B1B1A"/>
              </a:buClr>
              <a:buFont typeface="Lato"/>
              <a:buNone/>
            </a:pPr>
            <a:r>
              <a:rPr b="0" i="1" lang="en-US" sz="9600" u="none" cap="none" strike="noStrike">
                <a:solidFill>
                  <a:srgbClr val="1B1B1A"/>
                </a:solidFill>
                <a:latin typeface="Lato"/>
                <a:ea typeface="Lato"/>
                <a:cs typeface="Lato"/>
                <a:sym typeface="Lato"/>
              </a:rPr>
              <a:t>Let’s look </a:t>
            </a:r>
            <a:endParaRPr/>
          </a:p>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at your accounts</a:t>
            </a:r>
            <a:endParaRPr/>
          </a:p>
        </p:txBody>
      </p:sp>
      <p:cxnSp>
        <p:nvCxnSpPr>
          <p:cNvPr id="1611" name="Google Shape;1611;p17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12" name="Google Shape;1612;p17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6" name="Shape 1616"/>
        <p:cNvGrpSpPr/>
        <p:nvPr/>
      </p:nvGrpSpPr>
      <p:grpSpPr>
        <a:xfrm>
          <a:off x="0" y="0"/>
          <a:ext cx="0" cy="0"/>
          <a:chOff x="0" y="0"/>
          <a:chExt cx="0" cy="0"/>
        </a:xfrm>
      </p:grpSpPr>
      <p:pic>
        <p:nvPicPr>
          <p:cNvPr id="1617" name="Google Shape;1617;p174"/>
          <p:cNvPicPr preferRelativeResize="0"/>
          <p:nvPr/>
        </p:nvPicPr>
        <p:blipFill rotWithShape="1">
          <a:blip r:embed="rId3">
            <a:alphaModFix/>
          </a:blip>
          <a:srcRect b="0" l="0" r="0" t="0"/>
          <a:stretch/>
        </p:blipFill>
        <p:spPr>
          <a:xfrm flipH="1">
            <a:off x="7004048" y="0"/>
            <a:ext cx="17373600" cy="11582400"/>
          </a:xfrm>
          <a:prstGeom prst="rect">
            <a:avLst/>
          </a:prstGeom>
          <a:noFill/>
          <a:ln>
            <a:noFill/>
          </a:ln>
        </p:spPr>
      </p:pic>
      <p:sp>
        <p:nvSpPr>
          <p:cNvPr id="1618" name="Google Shape;1618;p174"/>
          <p:cNvSpPr txBox="1"/>
          <p:nvPr/>
        </p:nvSpPr>
        <p:spPr>
          <a:xfrm>
            <a:off x="3123983" y="5392012"/>
            <a:ext cx="18326400" cy="1274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Gross Profit Margin</a:t>
            </a:r>
            <a:endParaRPr/>
          </a:p>
        </p:txBody>
      </p:sp>
      <p:cxnSp>
        <p:nvCxnSpPr>
          <p:cNvPr id="1619" name="Google Shape;1619;p17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20" name="Google Shape;1620;p17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4" name="Shape 1624"/>
        <p:cNvGrpSpPr/>
        <p:nvPr/>
      </p:nvGrpSpPr>
      <p:grpSpPr>
        <a:xfrm>
          <a:off x="0" y="0"/>
          <a:ext cx="0" cy="0"/>
          <a:chOff x="0" y="0"/>
          <a:chExt cx="0" cy="0"/>
        </a:xfrm>
      </p:grpSpPr>
      <p:cxnSp>
        <p:nvCxnSpPr>
          <p:cNvPr id="1625" name="Google Shape;1625;p17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26" name="Google Shape;1626;p175"/>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sp>
        <p:nvSpPr>
          <p:cNvPr id="1627" name="Google Shape;1627;p175"/>
          <p:cNvSpPr/>
          <p:nvPr/>
        </p:nvSpPr>
        <p:spPr>
          <a:xfrm flipH="1">
            <a:off x="4955419" y="4787612"/>
            <a:ext cx="14435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28" name="Google Shape;1628;p175"/>
          <p:cNvSpPr txBox="1"/>
          <p:nvPr/>
        </p:nvSpPr>
        <p:spPr>
          <a:xfrm>
            <a:off x="6053976" y="5561680"/>
            <a:ext cx="12237900" cy="1988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1B1B1A"/>
              </a:buClr>
              <a:buFont typeface="Lato"/>
              <a:buNone/>
            </a:pPr>
            <a:r>
              <a:rPr b="1" i="1" lang="en-US" sz="6600" u="none" cap="none" strike="noStrike">
                <a:solidFill>
                  <a:srgbClr val="1B1B1A"/>
                </a:solidFill>
                <a:latin typeface="Lato"/>
                <a:ea typeface="Lato"/>
                <a:cs typeface="Lato"/>
                <a:sym typeface="Lato"/>
              </a:rPr>
              <a:t>Turnover – Direct expenses = </a:t>
            </a:r>
            <a:endParaRPr/>
          </a:p>
          <a:p>
            <a:pPr indent="0" lvl="0" marL="0" marR="0" rtl="0" algn="ctr">
              <a:lnSpc>
                <a:spcPct val="80000"/>
              </a:lnSpc>
              <a:spcBef>
                <a:spcPts val="0"/>
              </a:spcBef>
              <a:spcAft>
                <a:spcPts val="0"/>
              </a:spcAft>
              <a:buClr>
                <a:srgbClr val="CF2A2B"/>
              </a:buClr>
              <a:buFont typeface="Lato"/>
              <a:buNone/>
            </a:pPr>
            <a:r>
              <a:rPr b="1" i="1" lang="en-US" sz="8800" u="none" cap="none" strike="noStrike">
                <a:solidFill>
                  <a:srgbClr val="CF2A2B"/>
                </a:solidFill>
                <a:latin typeface="Lato"/>
                <a:ea typeface="Lato"/>
                <a:cs typeface="Lato"/>
                <a:sym typeface="Lato"/>
              </a:rPr>
              <a:t>Gross profit</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2" name="Shape 1632"/>
        <p:cNvGrpSpPr/>
        <p:nvPr/>
      </p:nvGrpSpPr>
      <p:grpSpPr>
        <a:xfrm>
          <a:off x="0" y="0"/>
          <a:ext cx="0" cy="0"/>
          <a:chOff x="0" y="0"/>
          <a:chExt cx="0" cy="0"/>
        </a:xfrm>
      </p:grpSpPr>
      <p:sp>
        <p:nvSpPr>
          <p:cNvPr id="1633" name="Google Shape;1633;p176"/>
          <p:cNvSpPr txBox="1"/>
          <p:nvPr/>
        </p:nvSpPr>
        <p:spPr>
          <a:xfrm>
            <a:off x="3123983" y="4323394"/>
            <a:ext cx="13685700" cy="1274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C00000"/>
              </a:buClr>
              <a:buFont typeface="Lato"/>
              <a:buNone/>
            </a:pPr>
            <a:r>
              <a:rPr b="1" i="1" lang="en-US" sz="9600" u="none" cap="none" strike="noStrike">
                <a:solidFill>
                  <a:srgbClr val="C00000"/>
                </a:solidFill>
                <a:latin typeface="Lato"/>
                <a:ea typeface="Lato"/>
                <a:cs typeface="Lato"/>
                <a:sym typeface="Lato"/>
              </a:rPr>
              <a:t>Direct expenses</a:t>
            </a:r>
            <a:endParaRPr/>
          </a:p>
        </p:txBody>
      </p:sp>
      <p:cxnSp>
        <p:nvCxnSpPr>
          <p:cNvPr id="1634" name="Google Shape;1634;p17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35" name="Google Shape;1635;p176"/>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sp>
        <p:nvSpPr>
          <p:cNvPr id="1636" name="Google Shape;1636;p176"/>
          <p:cNvSpPr txBox="1"/>
          <p:nvPr/>
        </p:nvSpPr>
        <p:spPr>
          <a:xfrm>
            <a:off x="3123983" y="5767946"/>
            <a:ext cx="17801100" cy="1865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282927"/>
              </a:buClr>
              <a:buFont typeface="Lato"/>
              <a:buNone/>
            </a:pPr>
            <a:r>
              <a:rPr b="0" i="1" lang="en-US" sz="7200" u="none" cap="none" strike="noStrike">
                <a:solidFill>
                  <a:srgbClr val="282927"/>
                </a:solidFill>
                <a:latin typeface="Lato"/>
                <a:ea typeface="Lato"/>
                <a:cs typeface="Lato"/>
                <a:sym typeface="Lato"/>
              </a:rPr>
              <a:t>are all remuneration paid to advisers, selling directors and introducers.</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0" name="Shape 1640"/>
        <p:cNvGrpSpPr/>
        <p:nvPr/>
      </p:nvGrpSpPr>
      <p:grpSpPr>
        <a:xfrm>
          <a:off x="0" y="0"/>
          <a:ext cx="0" cy="0"/>
          <a:chOff x="0" y="0"/>
          <a:chExt cx="0" cy="0"/>
        </a:xfrm>
      </p:grpSpPr>
      <p:sp>
        <p:nvSpPr>
          <p:cNvPr id="1641" name="Google Shape;1641;p177"/>
          <p:cNvSpPr/>
          <p:nvPr/>
        </p:nvSpPr>
        <p:spPr>
          <a:xfrm flipH="1">
            <a:off x="-77" y="2614390"/>
            <a:ext cx="17802300" cy="4308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42" name="Google Shape;1642;p177"/>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The Three Key Ratios</a:t>
            </a:r>
            <a:endParaRPr/>
          </a:p>
        </p:txBody>
      </p:sp>
      <p:pic>
        <p:nvPicPr>
          <p:cNvPr id="1643" name="Google Shape;1643;p177"/>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644" name="Google Shape;1644;p17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645" name="Google Shape;1645;p177"/>
          <p:cNvSpPr txBox="1"/>
          <p:nvPr/>
        </p:nvSpPr>
        <p:spPr>
          <a:xfrm>
            <a:off x="1675964" y="7121972"/>
            <a:ext cx="21308100" cy="448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82927"/>
              </a:buClr>
              <a:buFont typeface="Lato"/>
              <a:buNone/>
            </a:pPr>
            <a:r>
              <a:rPr b="1" i="1" lang="en-US" sz="3500" u="none" cap="none" strike="noStrike">
                <a:solidFill>
                  <a:srgbClr val="282927"/>
                </a:solidFill>
                <a:latin typeface="Lato"/>
                <a:ea typeface="Lato"/>
                <a:cs typeface="Lato"/>
                <a:sym typeface="Lato"/>
              </a:rPr>
              <a:t>Note: </a:t>
            </a:r>
            <a:endParaRPr/>
          </a:p>
          <a:p>
            <a:pPr indent="0" lvl="0" marL="0" marR="0" rtl="0" algn="l">
              <a:lnSpc>
                <a:spcPct val="100000"/>
              </a:lnSpc>
              <a:spcBef>
                <a:spcPts val="1200"/>
              </a:spcBef>
              <a:spcAft>
                <a:spcPts val="0"/>
              </a:spcAft>
              <a:buClr>
                <a:srgbClr val="282927"/>
              </a:buClr>
              <a:buFont typeface="Lato"/>
              <a:buNone/>
            </a:pPr>
            <a:r>
              <a:rPr b="0" i="1" lang="en-US" sz="3500" u="none" cap="none" strike="noStrike">
                <a:solidFill>
                  <a:srgbClr val="282927"/>
                </a:solidFill>
                <a:latin typeface="Lato"/>
                <a:ea typeface="Lato"/>
                <a:cs typeface="Lato"/>
                <a:sym typeface="Lato"/>
              </a:rPr>
              <a:t>If the Directors take minimal drawings insert a figure they actually take at years end OR insert a figure that is a fair market salary for the selling Directors. The same applies to anyone running an LLP structure. Put in an appropriate market salary figure as a direct expense for Partners.</a:t>
            </a:r>
            <a:endParaRPr/>
          </a:p>
          <a:p>
            <a:pPr indent="0" lvl="0" marL="0" marR="0" rtl="0" algn="l">
              <a:lnSpc>
                <a:spcPct val="100000"/>
              </a:lnSpc>
              <a:spcBef>
                <a:spcPts val="1200"/>
              </a:spcBef>
              <a:spcAft>
                <a:spcPts val="0"/>
              </a:spcAft>
              <a:buClr>
                <a:srgbClr val="000000"/>
              </a:buClr>
              <a:buFont typeface="Arial"/>
              <a:buNone/>
            </a:pPr>
            <a:r>
              <a:t/>
            </a:r>
            <a:endParaRPr b="0" i="1" sz="3500" u="none" cap="none" strike="noStrike">
              <a:solidFill>
                <a:srgbClr val="282927"/>
              </a:solidFill>
              <a:latin typeface="Lato"/>
              <a:ea typeface="Lato"/>
              <a:cs typeface="Lato"/>
              <a:sym typeface="Lato"/>
            </a:endParaRPr>
          </a:p>
          <a:p>
            <a:pPr indent="0" lvl="0" marL="0" marR="0" rtl="0" algn="l">
              <a:lnSpc>
                <a:spcPct val="100000"/>
              </a:lnSpc>
              <a:spcBef>
                <a:spcPts val="1200"/>
              </a:spcBef>
              <a:spcAft>
                <a:spcPts val="0"/>
              </a:spcAft>
              <a:buClr>
                <a:srgbClr val="282927"/>
              </a:buClr>
              <a:buFont typeface="Lato"/>
              <a:buNone/>
            </a:pPr>
            <a:r>
              <a:rPr b="0" i="1" lang="en-US" sz="3500" u="none" cap="none" strike="noStrike">
                <a:solidFill>
                  <a:srgbClr val="282927"/>
                </a:solidFill>
                <a:latin typeface="Lato"/>
                <a:ea typeface="Lato"/>
                <a:cs typeface="Lato"/>
                <a:sym typeface="Lato"/>
              </a:rPr>
              <a:t>If you don’t do this you will get inflated gross and net profit margins which are not a true reflection of how your business is performing.</a:t>
            </a:r>
            <a:endParaRPr/>
          </a:p>
        </p:txBody>
      </p:sp>
      <p:sp>
        <p:nvSpPr>
          <p:cNvPr id="1646" name="Google Shape;1646;p177"/>
          <p:cNvSpPr txBox="1"/>
          <p:nvPr/>
        </p:nvSpPr>
        <p:spPr>
          <a:xfrm>
            <a:off x="1675964" y="2979286"/>
            <a:ext cx="14611800" cy="377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Direct expenses include:</a:t>
            </a:r>
            <a:endParaRPr/>
          </a:p>
          <a:p>
            <a:pPr indent="-914400" lvl="0" marL="914400" marR="0" rtl="0" algn="l">
              <a:lnSpc>
                <a:spcPct val="100000"/>
              </a:lnSpc>
              <a:spcBef>
                <a:spcPts val="1200"/>
              </a:spcBef>
              <a:spcAft>
                <a:spcPts val="0"/>
              </a:spcAft>
              <a:buClr>
                <a:schemeClr val="lt1"/>
              </a:buClr>
              <a:buSzPts val="3600"/>
              <a:buFont typeface="Lato"/>
              <a:buAutoNum type="arabicPeriod"/>
            </a:pPr>
            <a:r>
              <a:rPr b="1" i="1" lang="en-US" sz="3600" u="none" cap="none" strike="noStrike">
                <a:solidFill>
                  <a:schemeClr val="lt1"/>
                </a:solidFill>
                <a:latin typeface="Lato"/>
                <a:ea typeface="Lato"/>
                <a:cs typeface="Lato"/>
                <a:sym typeface="Lato"/>
              </a:rPr>
              <a:t>Percentage of revenue splits paid to self-employed advisers</a:t>
            </a:r>
            <a:endParaRPr/>
          </a:p>
          <a:p>
            <a:pPr indent="-914400" lvl="0" marL="914400" marR="0" rtl="0" algn="l">
              <a:lnSpc>
                <a:spcPct val="100000"/>
              </a:lnSpc>
              <a:spcBef>
                <a:spcPts val="1200"/>
              </a:spcBef>
              <a:spcAft>
                <a:spcPts val="0"/>
              </a:spcAft>
              <a:buClr>
                <a:schemeClr val="lt1"/>
              </a:buClr>
              <a:buSzPts val="3600"/>
              <a:buFont typeface="Lato"/>
              <a:buAutoNum type="arabicPeriod"/>
            </a:pPr>
            <a:r>
              <a:rPr b="1" i="1" lang="en-US" sz="3600" u="none" cap="none" strike="noStrike">
                <a:solidFill>
                  <a:schemeClr val="lt1"/>
                </a:solidFill>
                <a:latin typeface="Lato"/>
                <a:ea typeface="Lato"/>
                <a:cs typeface="Lato"/>
                <a:sym typeface="Lato"/>
              </a:rPr>
              <a:t>Salary + NI, car allowances and bonuses paid to employed advisers</a:t>
            </a:r>
            <a:endParaRPr/>
          </a:p>
          <a:p>
            <a:pPr indent="-914400" lvl="0" marL="914400" marR="0" rtl="0" algn="l">
              <a:lnSpc>
                <a:spcPct val="100000"/>
              </a:lnSpc>
              <a:spcBef>
                <a:spcPts val="1200"/>
              </a:spcBef>
              <a:spcAft>
                <a:spcPts val="0"/>
              </a:spcAft>
              <a:buClr>
                <a:schemeClr val="lt1"/>
              </a:buClr>
              <a:buSzPts val="3600"/>
              <a:buFont typeface="Lato"/>
              <a:buAutoNum type="arabicPeriod"/>
            </a:pPr>
            <a:r>
              <a:rPr b="1" i="1" lang="en-US" sz="3600" u="none" cap="none" strike="noStrike">
                <a:solidFill>
                  <a:schemeClr val="lt1"/>
                </a:solidFill>
                <a:latin typeface="Lato"/>
                <a:ea typeface="Lato"/>
                <a:cs typeface="Lato"/>
                <a:sym typeface="Lato"/>
              </a:rPr>
              <a:t>Directors drawings</a:t>
            </a:r>
            <a:endParaRPr/>
          </a:p>
          <a:p>
            <a:pPr indent="-914400" lvl="0" marL="914400" marR="0" rtl="0" algn="l">
              <a:lnSpc>
                <a:spcPct val="100000"/>
              </a:lnSpc>
              <a:spcBef>
                <a:spcPts val="1200"/>
              </a:spcBef>
              <a:spcAft>
                <a:spcPts val="0"/>
              </a:spcAft>
              <a:buClr>
                <a:schemeClr val="lt1"/>
              </a:buClr>
              <a:buSzPts val="3600"/>
              <a:buFont typeface="Lato"/>
              <a:buAutoNum type="arabicPeriod"/>
            </a:pPr>
            <a:r>
              <a:rPr b="1" i="1" lang="en-US" sz="3600" u="none" cap="none" strike="noStrike">
                <a:solidFill>
                  <a:schemeClr val="lt1"/>
                </a:solidFill>
                <a:latin typeface="Lato"/>
                <a:ea typeface="Lato"/>
                <a:cs typeface="Lato"/>
                <a:sym typeface="Lato"/>
              </a:rPr>
              <a:t>Pay-aways to introducers</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0" name="Shape 1650"/>
        <p:cNvGrpSpPr/>
        <p:nvPr/>
      </p:nvGrpSpPr>
      <p:grpSpPr>
        <a:xfrm>
          <a:off x="0" y="0"/>
          <a:ext cx="0" cy="0"/>
          <a:chOff x="0" y="0"/>
          <a:chExt cx="0" cy="0"/>
        </a:xfrm>
      </p:grpSpPr>
      <p:cxnSp>
        <p:nvCxnSpPr>
          <p:cNvPr id="1651" name="Google Shape;1651;p17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52" name="Google Shape;1652;p178"/>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sp>
        <p:nvSpPr>
          <p:cNvPr id="1653" name="Google Shape;1653;p178"/>
          <p:cNvSpPr/>
          <p:nvPr/>
        </p:nvSpPr>
        <p:spPr>
          <a:xfrm flipH="1">
            <a:off x="4955419" y="4787612"/>
            <a:ext cx="14435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54" name="Google Shape;1654;p178"/>
          <p:cNvSpPr txBox="1"/>
          <p:nvPr/>
        </p:nvSpPr>
        <p:spPr>
          <a:xfrm>
            <a:off x="6053976" y="5561680"/>
            <a:ext cx="12237900" cy="1988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1B1B1A"/>
              </a:buClr>
              <a:buFont typeface="Lato"/>
              <a:buNone/>
            </a:pPr>
            <a:r>
              <a:rPr b="1" i="1" lang="en-US" sz="6600" u="none" cap="none" strike="noStrike">
                <a:solidFill>
                  <a:srgbClr val="1B1B1A"/>
                </a:solidFill>
                <a:latin typeface="Lato"/>
                <a:ea typeface="Lato"/>
                <a:cs typeface="Lato"/>
                <a:sym typeface="Lato"/>
              </a:rPr>
              <a:t>Gross profit / Turnover = </a:t>
            </a:r>
            <a:r>
              <a:rPr b="1" i="1" lang="en-US" sz="8800" u="none" cap="none" strike="noStrike">
                <a:solidFill>
                  <a:srgbClr val="CF2A2B"/>
                </a:solidFill>
                <a:latin typeface="Lato"/>
                <a:ea typeface="Lato"/>
                <a:cs typeface="Lato"/>
                <a:sym typeface="Lato"/>
              </a:rPr>
              <a:t>Gross profit margin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8" name="Shape 1658"/>
        <p:cNvGrpSpPr/>
        <p:nvPr/>
      </p:nvGrpSpPr>
      <p:grpSpPr>
        <a:xfrm>
          <a:off x="0" y="0"/>
          <a:ext cx="0" cy="0"/>
          <a:chOff x="0" y="0"/>
          <a:chExt cx="0" cy="0"/>
        </a:xfrm>
      </p:grpSpPr>
      <p:sp>
        <p:nvSpPr>
          <p:cNvPr id="1659" name="Google Shape;1659;p179"/>
          <p:cNvSpPr/>
          <p:nvPr/>
        </p:nvSpPr>
        <p:spPr>
          <a:xfrm flipH="1">
            <a:off x="-48" y="5020705"/>
            <a:ext cx="24377700" cy="30735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60" name="Google Shape;1660;p179"/>
          <p:cNvSpPr/>
          <p:nvPr/>
        </p:nvSpPr>
        <p:spPr>
          <a:xfrm flipH="1">
            <a:off x="-53" y="3586557"/>
            <a:ext cx="24377700" cy="1446000"/>
          </a:xfrm>
          <a:prstGeom prst="homePlate">
            <a:avLst>
              <a:gd fmla="val 0" name="adj"/>
            </a:avLst>
          </a:prstGeom>
          <a:solidFill>
            <a:srgbClr val="2829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1661" name="Google Shape;1661;p179"/>
          <p:cNvSpPr txBox="1"/>
          <p:nvPr/>
        </p:nvSpPr>
        <p:spPr>
          <a:xfrm>
            <a:off x="1675964" y="1434003"/>
            <a:ext cx="19621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2"/>
              </a:buClr>
              <a:buFont typeface="Lato"/>
              <a:buNone/>
            </a:pPr>
            <a:r>
              <a:rPr b="1" i="0" lang="en-US" sz="7200" u="none" cap="none" strike="noStrike">
                <a:solidFill>
                  <a:schemeClr val="dk2"/>
                </a:solidFill>
                <a:latin typeface="Lato"/>
                <a:ea typeface="Lato"/>
                <a:cs typeface="Lato"/>
                <a:sym typeface="Lato"/>
              </a:rPr>
              <a:t>Gross Profit</a:t>
            </a:r>
            <a:endParaRPr/>
          </a:p>
        </p:txBody>
      </p:sp>
      <p:pic>
        <p:nvPicPr>
          <p:cNvPr id="1662" name="Google Shape;1662;p179"/>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1663" name="Google Shape;1663;p17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664" name="Google Shape;1664;p179"/>
          <p:cNvSpPr txBox="1"/>
          <p:nvPr/>
        </p:nvSpPr>
        <p:spPr>
          <a:xfrm>
            <a:off x="1675964" y="8587711"/>
            <a:ext cx="21308100" cy="2251800"/>
          </a:xfrm>
          <a:prstGeom prst="rect">
            <a:avLst/>
          </a:prstGeom>
          <a:noFill/>
          <a:ln>
            <a:noFill/>
          </a:ln>
        </p:spPr>
        <p:txBody>
          <a:bodyPr anchorCtr="0" anchor="t" bIns="0" lIns="0" spcFirstLastPara="1" rIns="0" wrap="square" tIns="0">
            <a:noAutofit/>
          </a:bodyPr>
          <a:lstStyle/>
          <a:p>
            <a:pPr indent="-457200" lvl="0" marL="457200" marR="0" rtl="0" algn="l">
              <a:lnSpc>
                <a:spcPct val="100000"/>
              </a:lnSpc>
              <a:spcBef>
                <a:spcPts val="0"/>
              </a:spcBef>
              <a:spcAft>
                <a:spcPts val="0"/>
              </a:spcAft>
              <a:buClr>
                <a:srgbClr val="282927"/>
              </a:buClr>
              <a:buSzPts val="3500"/>
              <a:buFont typeface="Arial"/>
              <a:buChar char="•"/>
            </a:pPr>
            <a:r>
              <a:rPr b="1" i="1" lang="en-US" sz="3500" u="none" cap="none" strike="noStrike">
                <a:solidFill>
                  <a:srgbClr val="282927"/>
                </a:solidFill>
                <a:latin typeface="Lato"/>
                <a:ea typeface="Lato"/>
                <a:cs typeface="Lato"/>
                <a:sym typeface="Lato"/>
              </a:rPr>
              <a:t>Gross profit £300,000 / T’over £500,000 = 60% gross profit margin</a:t>
            </a:r>
            <a:endParaRPr/>
          </a:p>
          <a:p>
            <a:pPr indent="-457200" lvl="0" marL="457200" marR="0" rtl="0" algn="l">
              <a:lnSpc>
                <a:spcPct val="100000"/>
              </a:lnSpc>
              <a:spcBef>
                <a:spcPts val="4200"/>
              </a:spcBef>
              <a:spcAft>
                <a:spcPts val="0"/>
              </a:spcAft>
              <a:buClr>
                <a:srgbClr val="282927"/>
              </a:buClr>
              <a:buSzPts val="3500"/>
              <a:buFont typeface="Arial"/>
              <a:buChar char="•"/>
            </a:pPr>
            <a:r>
              <a:rPr b="1" i="1" lang="en-US" sz="3500" u="none" cap="none" strike="noStrike">
                <a:solidFill>
                  <a:srgbClr val="282927"/>
                </a:solidFill>
                <a:latin typeface="Lato"/>
                <a:ea typeface="Lato"/>
                <a:cs typeface="Lato"/>
                <a:sym typeface="Lato"/>
              </a:rPr>
              <a:t>Direct expenses £200,000 / T’over £500,000 = 40% direct expenses percentage</a:t>
            </a:r>
            <a:endParaRPr/>
          </a:p>
        </p:txBody>
      </p:sp>
      <p:sp>
        <p:nvSpPr>
          <p:cNvPr id="1665" name="Google Shape;1665;p179"/>
          <p:cNvSpPr txBox="1"/>
          <p:nvPr/>
        </p:nvSpPr>
        <p:spPr>
          <a:xfrm>
            <a:off x="1675964" y="3951453"/>
            <a:ext cx="20726700" cy="10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Example:</a:t>
            </a:r>
            <a:endParaRPr/>
          </a:p>
        </p:txBody>
      </p:sp>
      <p:sp>
        <p:nvSpPr>
          <p:cNvPr id="1666" name="Google Shape;1666;p179"/>
          <p:cNvSpPr txBox="1"/>
          <p:nvPr/>
        </p:nvSpPr>
        <p:spPr>
          <a:xfrm>
            <a:off x="1675964" y="5288516"/>
            <a:ext cx="20726700" cy="3777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Turnover 	£500,000</a:t>
            </a:r>
            <a:endParaRPr/>
          </a:p>
          <a:p>
            <a:pPr indent="0" lvl="0" marL="0" marR="0" rtl="0" algn="l">
              <a:lnSpc>
                <a:spcPct val="100000"/>
              </a:lnSpc>
              <a:spcBef>
                <a:spcPts val="1200"/>
              </a:spcBef>
              <a:spcAft>
                <a:spcPts val="0"/>
              </a:spcAft>
              <a:buClr>
                <a:schemeClr val="lt1"/>
              </a:buClr>
              <a:buFont typeface="Lato"/>
              <a:buNone/>
            </a:pPr>
            <a:r>
              <a:rPr b="1" i="1" lang="en-US" sz="4800" u="none" cap="none" strike="noStrike">
                <a:solidFill>
                  <a:schemeClr val="lt1"/>
                </a:solidFill>
                <a:latin typeface="Lato"/>
                <a:ea typeface="Lato"/>
                <a:cs typeface="Lato"/>
                <a:sym typeface="Lato"/>
              </a:rPr>
              <a:t>less direct expenses	£200,000</a:t>
            </a:r>
            <a:endParaRPr/>
          </a:p>
          <a:p>
            <a:pPr indent="0" lvl="0" marL="0" marR="0" rtl="0" algn="l">
              <a:lnSpc>
                <a:spcPct val="100000"/>
              </a:lnSpc>
              <a:spcBef>
                <a:spcPts val="1200"/>
              </a:spcBef>
              <a:spcAft>
                <a:spcPts val="0"/>
              </a:spcAft>
              <a:buClr>
                <a:schemeClr val="accent4"/>
              </a:buClr>
              <a:buFont typeface="Lato"/>
              <a:buNone/>
            </a:pPr>
            <a:r>
              <a:rPr b="1" i="1" lang="en-US" sz="4800" u="none" cap="none" strike="noStrike">
                <a:solidFill>
                  <a:schemeClr val="accent4"/>
                </a:solidFill>
                <a:latin typeface="Lato"/>
                <a:ea typeface="Lato"/>
                <a:cs typeface="Lato"/>
                <a:sym typeface="Lato"/>
              </a:rPr>
              <a:t>= Gross profit	£300,000</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