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71" r:id="rId3"/>
    <p:sldMasterId id="2147483672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</p:sldIdLst>
  <p:sldSz cy="13716000" cx="24377650"/>
  <p:notesSz cx="6858000" cy="9144000"/>
  <p:embeddedFontLst>
    <p:embeddedFont>
      <p:font typeface="Lato"/>
      <p:regular r:id="rId21"/>
      <p:bold r:id="rId22"/>
      <p:italic r:id="rId23"/>
      <p:boldItalic r:id="rId2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11" Type="http://schemas.openxmlformats.org/officeDocument/2006/relationships/slide" Target="slides/slide6.xml"/><Relationship Id="rId22" Type="http://schemas.openxmlformats.org/officeDocument/2006/relationships/font" Target="fonts/Lato-bold.fntdata"/><Relationship Id="rId10" Type="http://schemas.openxmlformats.org/officeDocument/2006/relationships/slide" Target="slides/slide5.xml"/><Relationship Id="rId21" Type="http://schemas.openxmlformats.org/officeDocument/2006/relationships/font" Target="fonts/Lato-regular.fntdata"/><Relationship Id="rId13" Type="http://schemas.openxmlformats.org/officeDocument/2006/relationships/slide" Target="slides/slide8.xml"/><Relationship Id="rId24" Type="http://schemas.openxmlformats.org/officeDocument/2006/relationships/font" Target="fonts/Lato-boldItalic.fntdata"/><Relationship Id="rId12" Type="http://schemas.openxmlformats.org/officeDocument/2006/relationships/slide" Target="slides/slide7.xml"/><Relationship Id="rId23" Type="http://schemas.openxmlformats.org/officeDocument/2006/relationships/font" Target="fonts/Lato-italic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2516" lvl="1" marL="91421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2333" lvl="2" marL="182843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2151" lvl="3" marL="274265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967" lvl="4" marL="365686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786" lvl="5" marL="457108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603" lvl="6" marL="548530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19" lvl="7" marL="639952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237" lvl="8" marL="731373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2516" lvl="1" marL="91421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2333" lvl="2" marL="182843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2151" lvl="3" marL="274265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967" lvl="4" marL="365686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786" lvl="5" marL="457108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603" lvl="6" marL="548530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19" lvl="7" marL="639952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237" lvl="8" marL="731373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2516" lvl="1" marL="91421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2333" lvl="2" marL="182843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2151" lvl="3" marL="274265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967" lvl="4" marL="365686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786" lvl="5" marL="457108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603" lvl="6" marL="548530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19" lvl="7" marL="639952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237" lvl="8" marL="731373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4450434c1c_0_6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09" name="Google Shape;109;g4450434c1c_0_67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4450434c1c_0_7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34" name="Google Shape;234;g4450434c1c_0_79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4450434c1c_0_8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48" name="Google Shape;248;g4450434c1c_0_80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4450434c1c_0_8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58" name="Google Shape;258;g4450434c1c_0_81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g4450434c1c_0_8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72" name="Google Shape;272;g4450434c1c_0_82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g4450434c1c_0_8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86" name="Google Shape;286;g4450434c1c_0_83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g4450434c1c_0_8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94" name="Google Shape;294;g4450434c1c_0_84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4450434c1c_0_6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17" name="Google Shape;117;g4450434c1c_0_68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4450434c1c_0_7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37" name="Google Shape;137;g4450434c1c_0_70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4450434c1c_0_7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8" name="Google Shape;148;g4450434c1c_0_71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4450434c1c_0_7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9" name="Google Shape;159;g4450434c1c_0_72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4450434c1c_0_7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71" name="Google Shape;171;g4450434c1c_0_73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4450434c1c_0_7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84" name="Google Shape;184;g4450434c1c_0_74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4450434c1c_0_7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92" name="Google Shape;192;g4450434c1c_0_75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4450434c1c_0_7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17" name="Google Shape;217;g4450434c1c_0_77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Image Placeholder">
  <p:cSld name="Big Image Placeholder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2"/>
          <p:cNvSpPr/>
          <p:nvPr>
            <p:ph idx="2" type="pic"/>
          </p:nvPr>
        </p:nvSpPr>
        <p:spPr>
          <a:xfrm>
            <a:off x="-3176" y="0"/>
            <a:ext cx="24377652" cy="137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D8D8D8"/>
              </a:buClr>
              <a:buSzPts val="1400"/>
              <a:buFont typeface="Arial"/>
              <a:buNone/>
              <a:defRPr b="0" i="0" sz="4200" u="none" cap="none" strike="noStrike">
                <a:solidFill>
                  <a:srgbClr val="D8D8D8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469626" lvl="1" marL="137132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469443" lvl="2" marL="228554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469259" lvl="3" marL="319976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469077" lvl="4" marL="411397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468893" lvl="5" marL="502819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468710" lvl="6" marL="594241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468528" lvl="7" marL="685662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468345" lvl="8" marL="777084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1_Portfolio One">
  <p:cSld name="1_Portfolio One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/>
          <p:nvPr>
            <p:ph idx="2" type="pic"/>
          </p:nvPr>
        </p:nvSpPr>
        <p:spPr>
          <a:xfrm>
            <a:off x="1541463" y="3876416"/>
            <a:ext cx="3164822" cy="316275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469626" lvl="1" marL="137132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469443" lvl="2" marL="228554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469259" lvl="3" marL="319976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469077" lvl="4" marL="411397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468893" lvl="5" marL="502819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468710" lvl="6" marL="594241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468528" lvl="7" marL="685662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468345" lvl="8" marL="777084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50" name="Google Shape;50;p12"/>
          <p:cNvSpPr/>
          <p:nvPr>
            <p:ph idx="3" type="pic"/>
          </p:nvPr>
        </p:nvSpPr>
        <p:spPr>
          <a:xfrm>
            <a:off x="5020747" y="3876416"/>
            <a:ext cx="3164822" cy="316275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469626" lvl="1" marL="137132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469443" lvl="2" marL="228554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469259" lvl="3" marL="319976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469077" lvl="4" marL="411397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468893" lvl="5" marL="502819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468710" lvl="6" marL="594241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468528" lvl="7" marL="685662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468345" lvl="8" marL="777084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51" name="Google Shape;51;p12"/>
          <p:cNvSpPr/>
          <p:nvPr>
            <p:ph idx="4" type="pic"/>
          </p:nvPr>
        </p:nvSpPr>
        <p:spPr>
          <a:xfrm>
            <a:off x="1541463" y="7333107"/>
            <a:ext cx="3164822" cy="316275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469626" lvl="1" marL="137132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469443" lvl="2" marL="228554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469259" lvl="3" marL="319976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469077" lvl="4" marL="411397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468893" lvl="5" marL="502819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468710" lvl="6" marL="594241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468528" lvl="7" marL="685662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468345" lvl="8" marL="777084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52" name="Google Shape;52;p12"/>
          <p:cNvSpPr/>
          <p:nvPr>
            <p:ph idx="5" type="pic"/>
          </p:nvPr>
        </p:nvSpPr>
        <p:spPr>
          <a:xfrm>
            <a:off x="5020747" y="7333107"/>
            <a:ext cx="3164822" cy="316275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469626" lvl="1" marL="137132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469443" lvl="2" marL="228554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469259" lvl="3" marL="319976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469077" lvl="4" marL="411397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468893" lvl="5" marL="502819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468710" lvl="6" marL="594241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468528" lvl="7" marL="685662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468345" lvl="8" marL="777084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53" name="Google Shape;53;p12"/>
          <p:cNvSpPr/>
          <p:nvPr>
            <p:ph idx="6" type="pic"/>
          </p:nvPr>
        </p:nvSpPr>
        <p:spPr>
          <a:xfrm>
            <a:off x="16207956" y="3876416"/>
            <a:ext cx="3164822" cy="316275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469626" lvl="1" marL="137132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469443" lvl="2" marL="228554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469259" lvl="3" marL="319976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469077" lvl="4" marL="411397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468893" lvl="5" marL="502819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468710" lvl="6" marL="594241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468528" lvl="7" marL="685662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468345" lvl="8" marL="777084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54" name="Google Shape;54;p12"/>
          <p:cNvSpPr/>
          <p:nvPr>
            <p:ph idx="7" type="pic"/>
          </p:nvPr>
        </p:nvSpPr>
        <p:spPr>
          <a:xfrm>
            <a:off x="19687241" y="3876416"/>
            <a:ext cx="3164822" cy="316275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469626" lvl="1" marL="137132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469443" lvl="2" marL="228554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469259" lvl="3" marL="319976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469077" lvl="4" marL="411397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468893" lvl="5" marL="502819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468710" lvl="6" marL="594241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468528" lvl="7" marL="685662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468345" lvl="8" marL="777084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55" name="Google Shape;55;p12"/>
          <p:cNvSpPr/>
          <p:nvPr>
            <p:ph idx="8" type="pic"/>
          </p:nvPr>
        </p:nvSpPr>
        <p:spPr>
          <a:xfrm>
            <a:off x="16207956" y="7333107"/>
            <a:ext cx="3164822" cy="316275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469626" lvl="1" marL="137132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469443" lvl="2" marL="228554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469259" lvl="3" marL="319976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469077" lvl="4" marL="411397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468893" lvl="5" marL="502819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468710" lvl="6" marL="594241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468528" lvl="7" marL="685662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468345" lvl="8" marL="777084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56" name="Google Shape;56;p12"/>
          <p:cNvSpPr/>
          <p:nvPr>
            <p:ph idx="9" type="pic"/>
          </p:nvPr>
        </p:nvSpPr>
        <p:spPr>
          <a:xfrm>
            <a:off x="19687241" y="7333107"/>
            <a:ext cx="3164822" cy="316275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469626" lvl="1" marL="137132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469443" lvl="2" marL="228554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469259" lvl="3" marL="319976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469077" lvl="4" marL="411397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468893" lvl="5" marL="502819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468710" lvl="6" marL="594241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468528" lvl="7" marL="685662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468345" lvl="8" marL="777084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7_Title Slide">
  <p:cSld name="7_Title Slide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Image Placeholder">
  <p:cSld name="Big Image Placeholder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/>
          <p:nvPr>
            <p:ph idx="2" type="pic"/>
          </p:nvPr>
        </p:nvSpPr>
        <p:spPr>
          <a:xfrm>
            <a:off x="-3176" y="0"/>
            <a:ext cx="24377700" cy="137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D8D8D8"/>
              </a:buClr>
              <a:buSzPts val="1400"/>
              <a:buFont typeface="Arial"/>
              <a:buNone/>
              <a:defRPr b="0" i="0" sz="4200" u="none" cap="none" strike="noStrike">
                <a:solidFill>
                  <a:srgbClr val="D8D8D8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ta_clients">
  <p:cSld name="Sta_clients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6"/>
          <p:cNvSpPr/>
          <p:nvPr>
            <p:ph idx="2" type="pic"/>
          </p:nvPr>
        </p:nvSpPr>
        <p:spPr>
          <a:xfrm>
            <a:off x="-4" y="3517900"/>
            <a:ext cx="22852200" cy="668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1_Sta_clients">
  <p:cSld name="1_Sta_clients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7"/>
          <p:cNvSpPr/>
          <p:nvPr>
            <p:ph idx="2" type="pic"/>
          </p:nvPr>
        </p:nvSpPr>
        <p:spPr>
          <a:xfrm>
            <a:off x="1693863" y="3517900"/>
            <a:ext cx="9879300" cy="668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1_Big Image Placeholder">
  <p:cSld name="1_Big Image Placeholder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8"/>
          <p:cNvSpPr/>
          <p:nvPr>
            <p:ph idx="2" type="pic"/>
          </p:nvPr>
        </p:nvSpPr>
        <p:spPr>
          <a:xfrm>
            <a:off x="2151142" y="3998730"/>
            <a:ext cx="4198200" cy="419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73" name="Google Shape;73;p18"/>
          <p:cNvSpPr/>
          <p:nvPr>
            <p:ph idx="3" type="pic"/>
          </p:nvPr>
        </p:nvSpPr>
        <p:spPr>
          <a:xfrm>
            <a:off x="6717544" y="3998730"/>
            <a:ext cx="4198200" cy="419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74" name="Google Shape;74;p18"/>
          <p:cNvSpPr/>
          <p:nvPr>
            <p:ph idx="4" type="pic"/>
          </p:nvPr>
        </p:nvSpPr>
        <p:spPr>
          <a:xfrm>
            <a:off x="11283945" y="3998730"/>
            <a:ext cx="4198200" cy="419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75" name="Google Shape;75;p18"/>
          <p:cNvSpPr/>
          <p:nvPr>
            <p:ph idx="5" type="pic"/>
          </p:nvPr>
        </p:nvSpPr>
        <p:spPr>
          <a:xfrm>
            <a:off x="15850347" y="3998730"/>
            <a:ext cx="4198200" cy="419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2_Big Image Placeholder">
  <p:cSld name="2_Big Image Placeholder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9"/>
          <p:cNvSpPr/>
          <p:nvPr>
            <p:ph idx="2" type="pic"/>
          </p:nvPr>
        </p:nvSpPr>
        <p:spPr>
          <a:xfrm>
            <a:off x="5519499" y="7524479"/>
            <a:ext cx="4572000" cy="428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78" name="Google Shape;78;p19"/>
          <p:cNvSpPr/>
          <p:nvPr>
            <p:ph idx="3" type="pic"/>
          </p:nvPr>
        </p:nvSpPr>
        <p:spPr>
          <a:xfrm>
            <a:off x="19805650" y="7524479"/>
            <a:ext cx="4572000" cy="428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79" name="Google Shape;79;p19"/>
          <p:cNvSpPr/>
          <p:nvPr>
            <p:ph idx="4" type="pic"/>
          </p:nvPr>
        </p:nvSpPr>
        <p:spPr>
          <a:xfrm>
            <a:off x="15018002" y="2995414"/>
            <a:ext cx="4572000" cy="428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80" name="Google Shape;80;p19"/>
          <p:cNvSpPr/>
          <p:nvPr>
            <p:ph idx="5" type="pic"/>
          </p:nvPr>
        </p:nvSpPr>
        <p:spPr>
          <a:xfrm>
            <a:off x="19805650" y="2995414"/>
            <a:ext cx="4572000" cy="428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81" name="Google Shape;81;p19"/>
          <p:cNvSpPr/>
          <p:nvPr>
            <p:ph idx="6" type="pic"/>
          </p:nvPr>
        </p:nvSpPr>
        <p:spPr>
          <a:xfrm>
            <a:off x="10254313" y="2995414"/>
            <a:ext cx="4572000" cy="428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82" name="Google Shape;82;p19"/>
          <p:cNvSpPr/>
          <p:nvPr>
            <p:ph idx="7" type="pic"/>
          </p:nvPr>
        </p:nvSpPr>
        <p:spPr>
          <a:xfrm>
            <a:off x="10254313" y="7524479"/>
            <a:ext cx="4572000" cy="428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3_Big Image Placeholder">
  <p:cSld name="3_Big Image Placeholder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20"/>
          <p:cNvSpPr/>
          <p:nvPr>
            <p:ph idx="2" type="pic"/>
          </p:nvPr>
        </p:nvSpPr>
        <p:spPr>
          <a:xfrm>
            <a:off x="16072" y="0"/>
            <a:ext cx="12169500" cy="137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85" name="Google Shape;85;p20"/>
          <p:cNvSpPr/>
          <p:nvPr>
            <p:ph idx="3" type="pic"/>
          </p:nvPr>
        </p:nvSpPr>
        <p:spPr>
          <a:xfrm>
            <a:off x="12185649" y="0"/>
            <a:ext cx="12169500" cy="137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4_Big Image Placeholder">
  <p:cSld name="4_Big Image Placeholder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1"/>
          <p:cNvSpPr/>
          <p:nvPr>
            <p:ph idx="2" type="pic"/>
          </p:nvPr>
        </p:nvSpPr>
        <p:spPr>
          <a:xfrm>
            <a:off x="1748622" y="3048000"/>
            <a:ext cx="6710400" cy="80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88" name="Google Shape;88;p21"/>
          <p:cNvSpPr/>
          <p:nvPr>
            <p:ph idx="3" type="pic"/>
          </p:nvPr>
        </p:nvSpPr>
        <p:spPr>
          <a:xfrm>
            <a:off x="8933425" y="3048000"/>
            <a:ext cx="6710400" cy="80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89" name="Google Shape;89;p21"/>
          <p:cNvSpPr/>
          <p:nvPr>
            <p:ph idx="4" type="pic"/>
          </p:nvPr>
        </p:nvSpPr>
        <p:spPr>
          <a:xfrm>
            <a:off x="16115233" y="3048000"/>
            <a:ext cx="6710400" cy="80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7_Title Slide">
  <p:cSld name="7_Title Slide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5_Big Image Placeholder">
  <p:cSld name="5_Big Image Placeholder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2"/>
          <p:cNvSpPr/>
          <p:nvPr>
            <p:ph idx="2" type="pic"/>
          </p:nvPr>
        </p:nvSpPr>
        <p:spPr>
          <a:xfrm>
            <a:off x="1541463" y="2997200"/>
            <a:ext cx="5172600" cy="85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92" name="Google Shape;92;p22"/>
          <p:cNvSpPr/>
          <p:nvPr>
            <p:ph idx="3" type="pic"/>
          </p:nvPr>
        </p:nvSpPr>
        <p:spPr>
          <a:xfrm>
            <a:off x="6919220" y="2997200"/>
            <a:ext cx="5172600" cy="85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93" name="Google Shape;93;p22"/>
          <p:cNvSpPr/>
          <p:nvPr>
            <p:ph idx="4" type="pic"/>
          </p:nvPr>
        </p:nvSpPr>
        <p:spPr>
          <a:xfrm>
            <a:off x="12301786" y="2997200"/>
            <a:ext cx="5172600" cy="85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94" name="Google Shape;94;p22"/>
          <p:cNvSpPr/>
          <p:nvPr>
            <p:ph idx="5" type="pic"/>
          </p:nvPr>
        </p:nvSpPr>
        <p:spPr>
          <a:xfrm>
            <a:off x="17679544" y="2997200"/>
            <a:ext cx="5172600" cy="85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1_Portfolio One">
  <p:cSld name="1_Portfolio One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4"/>
          <p:cNvSpPr/>
          <p:nvPr>
            <p:ph idx="2" type="pic"/>
          </p:nvPr>
        </p:nvSpPr>
        <p:spPr>
          <a:xfrm>
            <a:off x="1541463" y="3876416"/>
            <a:ext cx="3164700" cy="31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98" name="Google Shape;98;p24"/>
          <p:cNvSpPr/>
          <p:nvPr>
            <p:ph idx="3" type="pic"/>
          </p:nvPr>
        </p:nvSpPr>
        <p:spPr>
          <a:xfrm>
            <a:off x="5020747" y="3876416"/>
            <a:ext cx="3164700" cy="31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99" name="Google Shape;99;p24"/>
          <p:cNvSpPr/>
          <p:nvPr>
            <p:ph idx="4" type="pic"/>
          </p:nvPr>
        </p:nvSpPr>
        <p:spPr>
          <a:xfrm>
            <a:off x="1541463" y="7333107"/>
            <a:ext cx="3164700" cy="31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100" name="Google Shape;100;p24"/>
          <p:cNvSpPr/>
          <p:nvPr>
            <p:ph idx="5" type="pic"/>
          </p:nvPr>
        </p:nvSpPr>
        <p:spPr>
          <a:xfrm>
            <a:off x="5020747" y="7333107"/>
            <a:ext cx="3164700" cy="31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101" name="Google Shape;101;p24"/>
          <p:cNvSpPr/>
          <p:nvPr>
            <p:ph idx="6" type="pic"/>
          </p:nvPr>
        </p:nvSpPr>
        <p:spPr>
          <a:xfrm>
            <a:off x="16207956" y="3876416"/>
            <a:ext cx="3164700" cy="31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102" name="Google Shape;102;p24"/>
          <p:cNvSpPr/>
          <p:nvPr>
            <p:ph idx="7" type="pic"/>
          </p:nvPr>
        </p:nvSpPr>
        <p:spPr>
          <a:xfrm>
            <a:off x="19687241" y="3876416"/>
            <a:ext cx="3164700" cy="31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103" name="Google Shape;103;p24"/>
          <p:cNvSpPr/>
          <p:nvPr>
            <p:ph idx="8" type="pic"/>
          </p:nvPr>
        </p:nvSpPr>
        <p:spPr>
          <a:xfrm>
            <a:off x="16207956" y="7333107"/>
            <a:ext cx="3164700" cy="31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104" name="Google Shape;104;p24"/>
          <p:cNvSpPr/>
          <p:nvPr>
            <p:ph idx="9" type="pic"/>
          </p:nvPr>
        </p:nvSpPr>
        <p:spPr>
          <a:xfrm>
            <a:off x="19687241" y="7333107"/>
            <a:ext cx="3164700" cy="31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6_Big Image Placeholder">
  <p:cSld name="6_Big Image Placeholder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5"/>
          <p:cNvSpPr txBox="1"/>
          <p:nvPr>
            <p:ph idx="1" type="body"/>
          </p:nvPr>
        </p:nvSpPr>
        <p:spPr>
          <a:xfrm>
            <a:off x="1800225" y="1514475"/>
            <a:ext cx="20859600" cy="982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533400" lvl="0" marL="45720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4826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4572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4572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4572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4572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ta_clients">
  <p:cSld name="Sta_clients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/>
          <p:nvPr>
            <p:ph idx="2" type="pic"/>
          </p:nvPr>
        </p:nvSpPr>
        <p:spPr>
          <a:xfrm>
            <a:off x="-4" y="3517900"/>
            <a:ext cx="22852067" cy="668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69626" lvl="1" marL="137132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469443" lvl="2" marL="228554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469259" lvl="3" marL="319976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469077" lvl="4" marL="411397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468893" lvl="5" marL="502819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468710" lvl="6" marL="594241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468528" lvl="7" marL="685662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468345" lvl="8" marL="777084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1_Sta_clients">
  <p:cSld name="1_Sta_clients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/>
          <p:nvPr>
            <p:ph idx="2" type="pic"/>
          </p:nvPr>
        </p:nvSpPr>
        <p:spPr>
          <a:xfrm>
            <a:off x="1693863" y="3517900"/>
            <a:ext cx="9879210" cy="668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69626" lvl="1" marL="137132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469443" lvl="2" marL="228554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469259" lvl="3" marL="319976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469077" lvl="4" marL="411397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468893" lvl="5" marL="502819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468710" lvl="6" marL="594241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468528" lvl="7" marL="685662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468345" lvl="8" marL="777084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1_Big Image Placeholder">
  <p:cSld name="1_Big Image Placehol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6"/>
          <p:cNvSpPr/>
          <p:nvPr>
            <p:ph idx="2" type="pic"/>
          </p:nvPr>
        </p:nvSpPr>
        <p:spPr>
          <a:xfrm>
            <a:off x="2151142" y="3998730"/>
            <a:ext cx="4198348" cy="419834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469626" lvl="1" marL="137132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469443" lvl="2" marL="228554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469259" lvl="3" marL="319976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469077" lvl="4" marL="411397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468893" lvl="5" marL="502819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468710" lvl="6" marL="594241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468528" lvl="7" marL="685662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468345" lvl="8" marL="777084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25" name="Google Shape;25;p6"/>
          <p:cNvSpPr/>
          <p:nvPr>
            <p:ph idx="3" type="pic"/>
          </p:nvPr>
        </p:nvSpPr>
        <p:spPr>
          <a:xfrm>
            <a:off x="6717544" y="3998730"/>
            <a:ext cx="4198348" cy="419834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469626" lvl="1" marL="137132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469443" lvl="2" marL="228554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469259" lvl="3" marL="319976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469077" lvl="4" marL="411397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468893" lvl="5" marL="502819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468710" lvl="6" marL="594241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468528" lvl="7" marL="685662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468345" lvl="8" marL="777084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26" name="Google Shape;26;p6"/>
          <p:cNvSpPr/>
          <p:nvPr>
            <p:ph idx="4" type="pic"/>
          </p:nvPr>
        </p:nvSpPr>
        <p:spPr>
          <a:xfrm>
            <a:off x="11283945" y="3998730"/>
            <a:ext cx="4198348" cy="419834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469626" lvl="1" marL="137132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469443" lvl="2" marL="228554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469259" lvl="3" marL="319976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469077" lvl="4" marL="411397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468893" lvl="5" marL="502819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468710" lvl="6" marL="594241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468528" lvl="7" marL="685662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468345" lvl="8" marL="777084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27" name="Google Shape;27;p6"/>
          <p:cNvSpPr/>
          <p:nvPr>
            <p:ph idx="5" type="pic"/>
          </p:nvPr>
        </p:nvSpPr>
        <p:spPr>
          <a:xfrm>
            <a:off x="15850347" y="3998730"/>
            <a:ext cx="4198348" cy="419834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469626" lvl="1" marL="137132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469443" lvl="2" marL="228554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469259" lvl="3" marL="319976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469077" lvl="4" marL="411397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468893" lvl="5" marL="502819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468710" lvl="6" marL="594241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468528" lvl="7" marL="685662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468345" lvl="8" marL="777084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2_Big Image Placeholder">
  <p:cSld name="2_Big Image Placeholder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/>
          <p:nvPr>
            <p:ph idx="2" type="pic"/>
          </p:nvPr>
        </p:nvSpPr>
        <p:spPr>
          <a:xfrm>
            <a:off x="5519499" y="7524479"/>
            <a:ext cx="4572000" cy="428943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469626" lvl="1" marL="137132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469443" lvl="2" marL="228554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469259" lvl="3" marL="319976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469077" lvl="4" marL="411397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468893" lvl="5" marL="502819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468710" lvl="6" marL="594241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468528" lvl="7" marL="685662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468345" lvl="8" marL="777084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30" name="Google Shape;30;p7"/>
          <p:cNvSpPr/>
          <p:nvPr>
            <p:ph idx="3" type="pic"/>
          </p:nvPr>
        </p:nvSpPr>
        <p:spPr>
          <a:xfrm>
            <a:off x="19805650" y="7524479"/>
            <a:ext cx="4572000" cy="428943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469626" lvl="1" marL="137132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469443" lvl="2" marL="228554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469259" lvl="3" marL="319976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469077" lvl="4" marL="411397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468893" lvl="5" marL="502819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468710" lvl="6" marL="594241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468528" lvl="7" marL="685662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468345" lvl="8" marL="777084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31" name="Google Shape;31;p7"/>
          <p:cNvSpPr/>
          <p:nvPr>
            <p:ph idx="4" type="pic"/>
          </p:nvPr>
        </p:nvSpPr>
        <p:spPr>
          <a:xfrm>
            <a:off x="15018002" y="2995414"/>
            <a:ext cx="4572000" cy="428943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469626" lvl="1" marL="137132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469443" lvl="2" marL="228554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469259" lvl="3" marL="319976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469077" lvl="4" marL="411397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468893" lvl="5" marL="502819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468710" lvl="6" marL="594241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468528" lvl="7" marL="685662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468345" lvl="8" marL="777084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32" name="Google Shape;32;p7"/>
          <p:cNvSpPr/>
          <p:nvPr>
            <p:ph idx="5" type="pic"/>
          </p:nvPr>
        </p:nvSpPr>
        <p:spPr>
          <a:xfrm>
            <a:off x="19805650" y="2995414"/>
            <a:ext cx="4572000" cy="428943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469626" lvl="1" marL="137132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469443" lvl="2" marL="228554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469259" lvl="3" marL="319976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469077" lvl="4" marL="411397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468893" lvl="5" marL="502819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468710" lvl="6" marL="594241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468528" lvl="7" marL="685662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468345" lvl="8" marL="777084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33" name="Google Shape;33;p7"/>
          <p:cNvSpPr/>
          <p:nvPr>
            <p:ph idx="6" type="pic"/>
          </p:nvPr>
        </p:nvSpPr>
        <p:spPr>
          <a:xfrm>
            <a:off x="10254313" y="2995414"/>
            <a:ext cx="4572000" cy="428943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469626" lvl="1" marL="137132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469443" lvl="2" marL="228554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469259" lvl="3" marL="319976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469077" lvl="4" marL="411397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468893" lvl="5" marL="502819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468710" lvl="6" marL="594241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468528" lvl="7" marL="685662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468345" lvl="8" marL="777084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34" name="Google Shape;34;p7"/>
          <p:cNvSpPr/>
          <p:nvPr>
            <p:ph idx="7" type="pic"/>
          </p:nvPr>
        </p:nvSpPr>
        <p:spPr>
          <a:xfrm>
            <a:off x="10254313" y="7524479"/>
            <a:ext cx="4572000" cy="428943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469626" lvl="1" marL="137132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469443" lvl="2" marL="228554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469259" lvl="3" marL="319976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469077" lvl="4" marL="411397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468893" lvl="5" marL="502819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468710" lvl="6" marL="594241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468528" lvl="7" marL="685662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468345" lvl="8" marL="777084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3_Big Image Placeholder">
  <p:cSld name="3_Big Image Placeholder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8"/>
          <p:cNvSpPr/>
          <p:nvPr>
            <p:ph idx="2" type="pic"/>
          </p:nvPr>
        </p:nvSpPr>
        <p:spPr>
          <a:xfrm>
            <a:off x="16072" y="0"/>
            <a:ext cx="12169577" cy="137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69626" lvl="1" marL="137132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469443" lvl="2" marL="228554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469259" lvl="3" marL="319976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469077" lvl="4" marL="411397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468893" lvl="5" marL="502819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468710" lvl="6" marL="594241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468528" lvl="7" marL="685662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468345" lvl="8" marL="777084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37" name="Google Shape;37;p8"/>
          <p:cNvSpPr/>
          <p:nvPr>
            <p:ph idx="3" type="pic"/>
          </p:nvPr>
        </p:nvSpPr>
        <p:spPr>
          <a:xfrm>
            <a:off x="12185649" y="0"/>
            <a:ext cx="12169577" cy="137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69626" lvl="1" marL="137132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469443" lvl="2" marL="228554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469259" lvl="3" marL="319976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469077" lvl="4" marL="411397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468893" lvl="5" marL="502819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468710" lvl="6" marL="594241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468528" lvl="7" marL="685662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468345" lvl="8" marL="777084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4_Big Image Placeholder">
  <p:cSld name="4_Big Image Placeholder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9"/>
          <p:cNvSpPr/>
          <p:nvPr>
            <p:ph idx="2" type="pic"/>
          </p:nvPr>
        </p:nvSpPr>
        <p:spPr>
          <a:xfrm>
            <a:off x="1748622" y="3048000"/>
            <a:ext cx="6710296" cy="807155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69626" lvl="1" marL="137132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469443" lvl="2" marL="228554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469259" lvl="3" marL="319976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469077" lvl="4" marL="411397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468893" lvl="5" marL="502819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468710" lvl="6" marL="594241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468528" lvl="7" marL="685662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468345" lvl="8" marL="777084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40" name="Google Shape;40;p9"/>
          <p:cNvSpPr/>
          <p:nvPr>
            <p:ph idx="3" type="pic"/>
          </p:nvPr>
        </p:nvSpPr>
        <p:spPr>
          <a:xfrm>
            <a:off x="8933425" y="3048000"/>
            <a:ext cx="6710296" cy="807155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69626" lvl="1" marL="137132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469443" lvl="2" marL="228554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469259" lvl="3" marL="319976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469077" lvl="4" marL="411397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468893" lvl="5" marL="502819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468710" lvl="6" marL="594241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468528" lvl="7" marL="685662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468345" lvl="8" marL="777084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41" name="Google Shape;41;p9"/>
          <p:cNvSpPr/>
          <p:nvPr>
            <p:ph idx="4" type="pic"/>
          </p:nvPr>
        </p:nvSpPr>
        <p:spPr>
          <a:xfrm>
            <a:off x="16115233" y="3048000"/>
            <a:ext cx="6710296" cy="807155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69626" lvl="1" marL="137132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469443" lvl="2" marL="228554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469259" lvl="3" marL="319976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469077" lvl="4" marL="411397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468893" lvl="5" marL="502819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468710" lvl="6" marL="594241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468528" lvl="7" marL="685662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468345" lvl="8" marL="777084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5_Big Image Placeholder">
  <p:cSld name="5_Big Image Placeholder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0"/>
          <p:cNvSpPr/>
          <p:nvPr>
            <p:ph idx="2" type="pic"/>
          </p:nvPr>
        </p:nvSpPr>
        <p:spPr>
          <a:xfrm>
            <a:off x="1541463" y="2997200"/>
            <a:ext cx="5172520" cy="85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69626" lvl="1" marL="137132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469443" lvl="2" marL="228554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469259" lvl="3" marL="319976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469077" lvl="4" marL="411397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468893" lvl="5" marL="502819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468710" lvl="6" marL="594241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468528" lvl="7" marL="685662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468345" lvl="8" marL="777084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44" name="Google Shape;44;p10"/>
          <p:cNvSpPr/>
          <p:nvPr>
            <p:ph idx="3" type="pic"/>
          </p:nvPr>
        </p:nvSpPr>
        <p:spPr>
          <a:xfrm>
            <a:off x="6919220" y="2997200"/>
            <a:ext cx="5172520" cy="85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69626" lvl="1" marL="137132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469443" lvl="2" marL="228554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469259" lvl="3" marL="319976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469077" lvl="4" marL="411397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468893" lvl="5" marL="502819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468710" lvl="6" marL="594241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468528" lvl="7" marL="685662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468345" lvl="8" marL="777084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45" name="Google Shape;45;p10"/>
          <p:cNvSpPr/>
          <p:nvPr>
            <p:ph idx="4" type="pic"/>
          </p:nvPr>
        </p:nvSpPr>
        <p:spPr>
          <a:xfrm>
            <a:off x="12301786" y="2997200"/>
            <a:ext cx="5172520" cy="85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69626" lvl="1" marL="137132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469443" lvl="2" marL="228554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469259" lvl="3" marL="319976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469077" lvl="4" marL="411397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468893" lvl="5" marL="502819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468710" lvl="6" marL="594241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468528" lvl="7" marL="685662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468345" lvl="8" marL="777084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46" name="Google Shape;46;p10"/>
          <p:cNvSpPr/>
          <p:nvPr>
            <p:ph idx="5" type="pic"/>
          </p:nvPr>
        </p:nvSpPr>
        <p:spPr>
          <a:xfrm>
            <a:off x="17679544" y="2997200"/>
            <a:ext cx="5172520" cy="85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69626" lvl="1" marL="137132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469443" lvl="2" marL="228554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469259" lvl="3" marL="319976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469077" lvl="4" marL="411397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468893" lvl="5" marL="502819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468710" lvl="6" marL="594241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468528" lvl="7" marL="685662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468345" lvl="8" marL="777084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2.xml"/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2.xml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2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1675964" y="730259"/>
            <a:ext cx="21025723" cy="2651126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b="0" i="0" sz="6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1675964" y="3651250"/>
            <a:ext cx="21025723" cy="870267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533400" lvl="0" marL="45720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4826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4572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4572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4572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4572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12" name="Google Shape;12;p1"/>
          <p:cNvSpPr/>
          <p:nvPr/>
        </p:nvSpPr>
        <p:spPr>
          <a:xfrm>
            <a:off x="23078202" y="670574"/>
            <a:ext cx="567771" cy="567771"/>
          </a:xfrm>
          <a:prstGeom prst="rect">
            <a:avLst/>
          </a:prstGeom>
          <a:gradFill>
            <a:gsLst>
              <a:gs pos="0">
                <a:srgbClr val="A34A4B"/>
              </a:gs>
              <a:gs pos="50000">
                <a:srgbClr val="9D1218"/>
              </a:gs>
              <a:gs pos="100000">
                <a:srgbClr val="8F0A0F"/>
              </a:gs>
            </a:gsLst>
            <a:lin ang="5400000" scaled="0"/>
          </a:gradFill>
          <a:ln cap="flat" cmpd="sng" w="9525">
            <a:solidFill>
              <a:schemeClr val="accent1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200" u="none" cap="none" strike="noStrik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3" name="Google Shape;13;p1"/>
          <p:cNvSpPr txBox="1"/>
          <p:nvPr/>
        </p:nvSpPr>
        <p:spPr>
          <a:xfrm>
            <a:off x="22984034" y="640852"/>
            <a:ext cx="738273" cy="553961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182825" spcFirstLastPara="1" rIns="182825" wrap="square" tIns="914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1" i="0" lang="en-US" sz="24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‹#›</a:t>
            </a:fld>
            <a:endParaRPr b="0" i="0" sz="2400" u="none" cap="none" strike="noStrik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14" name="Google Shape;14;p1"/>
          <p:cNvCxnSpPr/>
          <p:nvPr/>
        </p:nvCxnSpPr>
        <p:spPr>
          <a:xfrm>
            <a:off x="4966969" y="12917512"/>
            <a:ext cx="18017065" cy="0"/>
          </a:xfrm>
          <a:prstGeom prst="straightConnector1">
            <a:avLst/>
          </a:prstGeom>
          <a:noFill/>
          <a:ln cap="flat" cmpd="sng" w="12700">
            <a:solidFill>
              <a:srgbClr val="7F7F7F"/>
            </a:solidFill>
            <a:prstDash val="solid"/>
            <a:miter lim="8000"/>
            <a:headEnd len="sm" w="sm" type="none"/>
            <a:tailEnd len="sm" w="sm" type="none"/>
          </a:ln>
        </p:spPr>
      </p:cxnSp>
      <p:pic>
        <p:nvPicPr>
          <p:cNvPr id="15" name="Google Shape;15;p1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1675965" y="11811681"/>
            <a:ext cx="2896036" cy="1209039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2"/>
        </a:solidFill>
      </p:bgPr>
    </p:bg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3"/>
          <p:cNvSpPr txBox="1"/>
          <p:nvPr>
            <p:ph type="title"/>
          </p:nvPr>
        </p:nvSpPr>
        <p:spPr>
          <a:xfrm>
            <a:off x="1675964" y="730259"/>
            <a:ext cx="21025800" cy="265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b="0" i="0" sz="6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9" name="Google Shape;59;p13"/>
          <p:cNvSpPr txBox="1"/>
          <p:nvPr>
            <p:ph idx="1" type="body"/>
          </p:nvPr>
        </p:nvSpPr>
        <p:spPr>
          <a:xfrm>
            <a:off x="1675964" y="3651250"/>
            <a:ext cx="21025800" cy="870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533400" lvl="0" marL="45720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4826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4572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4572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4572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4572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60" name="Google Shape;60;p13"/>
          <p:cNvSpPr/>
          <p:nvPr/>
        </p:nvSpPr>
        <p:spPr>
          <a:xfrm>
            <a:off x="23078202" y="670574"/>
            <a:ext cx="567900" cy="567900"/>
          </a:xfrm>
          <a:prstGeom prst="rect">
            <a:avLst/>
          </a:prstGeom>
          <a:gradFill>
            <a:gsLst>
              <a:gs pos="0">
                <a:srgbClr val="A34A4B"/>
              </a:gs>
              <a:gs pos="50000">
                <a:srgbClr val="9D1218"/>
              </a:gs>
              <a:gs pos="100000">
                <a:srgbClr val="8F0A0F"/>
              </a:gs>
            </a:gsLst>
            <a:lin ang="5400012" scaled="0"/>
          </a:gradFill>
          <a:ln cap="flat" cmpd="sng" w="9525">
            <a:solidFill>
              <a:schemeClr val="accent1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61" name="Google Shape;61;p13"/>
          <p:cNvSpPr txBox="1"/>
          <p:nvPr/>
        </p:nvSpPr>
        <p:spPr>
          <a:xfrm>
            <a:off x="22984034" y="640852"/>
            <a:ext cx="7383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182825" spcFirstLastPara="1" rIns="182825" wrap="square" tIns="914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fld id="{00000000-1234-1234-1234-123412341234}" type="slidenum">
              <a:rPr b="1" i="0" lang="en-US" sz="24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‹#›</a:t>
            </a:fld>
            <a:endParaRPr b="0" i="0" sz="2400" u="none" cap="none" strike="noStrik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62" name="Google Shape;62;p13"/>
          <p:cNvCxnSpPr/>
          <p:nvPr/>
        </p:nvCxnSpPr>
        <p:spPr>
          <a:xfrm>
            <a:off x="4966969" y="12917512"/>
            <a:ext cx="18017100" cy="0"/>
          </a:xfrm>
          <a:prstGeom prst="straightConnector1">
            <a:avLst/>
          </a:prstGeom>
          <a:noFill/>
          <a:ln cap="flat" cmpd="sng" w="12700">
            <a:solidFill>
              <a:srgbClr val="7F7F7F"/>
            </a:solidFill>
            <a:prstDash val="solid"/>
            <a:miter lim="8000"/>
            <a:headEnd len="sm" w="sm" type="none"/>
            <a:tailEnd len="sm" w="sm" type="none"/>
          </a:ln>
        </p:spPr>
      </p:cxnSp>
      <p:pic>
        <p:nvPicPr>
          <p:cNvPr id="63" name="Google Shape;63;p13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1675965" y="11811681"/>
            <a:ext cx="2896036" cy="1209039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  <p:sldLayoutId id="2147483670" r:id="rId13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7.jpg"/><Relationship Id="rId4" Type="http://schemas.openxmlformats.org/officeDocument/2006/relationships/image" Target="../media/image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8.jpg"/><Relationship Id="rId4" Type="http://schemas.openxmlformats.org/officeDocument/2006/relationships/image" Target="../media/image2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7.jpg"/><Relationship Id="rId4" Type="http://schemas.openxmlformats.org/officeDocument/2006/relationships/image" Target="../media/image2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9.png"/><Relationship Id="rId4" Type="http://schemas.openxmlformats.org/officeDocument/2006/relationships/image" Target="../media/image2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0.png"/><Relationship Id="rId4" Type="http://schemas.openxmlformats.org/officeDocument/2006/relationships/image" Target="../media/image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jpg"/><Relationship Id="rId4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jpg"/><Relationship Id="rId4" Type="http://schemas.openxmlformats.org/officeDocument/2006/relationships/image" Target="../media/image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1" name="Google Shape;111;p26"/>
          <p:cNvCxnSpPr/>
          <p:nvPr/>
        </p:nvCxnSpPr>
        <p:spPr>
          <a:xfrm>
            <a:off x="4966969" y="12917512"/>
            <a:ext cx="18017100" cy="0"/>
          </a:xfrm>
          <a:prstGeom prst="straightConnector1">
            <a:avLst/>
          </a:prstGeom>
          <a:noFill/>
          <a:ln cap="flat" cmpd="sng" w="12700">
            <a:solidFill>
              <a:srgbClr val="7F7F7F"/>
            </a:solidFill>
            <a:prstDash val="solid"/>
            <a:miter lim="8000"/>
            <a:headEnd len="sm" w="sm" type="none"/>
            <a:tailEnd len="sm" w="sm" type="none"/>
          </a:ln>
        </p:spPr>
      </p:cxnSp>
      <p:pic>
        <p:nvPicPr>
          <p:cNvPr id="112" name="Google Shape;112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75965" y="11811681"/>
            <a:ext cx="2896036" cy="1209039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26"/>
          <p:cNvSpPr/>
          <p:nvPr/>
        </p:nvSpPr>
        <p:spPr>
          <a:xfrm flipH="1">
            <a:off x="4955420" y="4787612"/>
            <a:ext cx="14435100" cy="3536400"/>
          </a:xfrm>
          <a:custGeom>
            <a:rect b="b" l="l" r="r" t="t"/>
            <a:pathLst>
              <a:path extrusionOk="0" h="120000" w="120000">
                <a:moveTo>
                  <a:pt x="118926" y="4642"/>
                </a:moveTo>
                <a:lnTo>
                  <a:pt x="118926" y="59857"/>
                </a:lnTo>
                <a:lnTo>
                  <a:pt x="118926" y="115073"/>
                </a:lnTo>
                <a:lnTo>
                  <a:pt x="1073" y="115073"/>
                </a:lnTo>
                <a:lnTo>
                  <a:pt x="1073" y="4642"/>
                </a:lnTo>
                <a:close/>
                <a:moveTo>
                  <a:pt x="119999" y="0"/>
                </a:moveTo>
                <a:lnTo>
                  <a:pt x="0" y="0"/>
                </a:lnTo>
                <a:lnTo>
                  <a:pt x="0" y="120000"/>
                </a:lnTo>
                <a:lnTo>
                  <a:pt x="119999" y="120000"/>
                </a:lnTo>
                <a:lnTo>
                  <a:pt x="119999" y="60000"/>
                </a:lnTo>
                <a:close/>
              </a:path>
            </a:pathLst>
          </a:custGeom>
          <a:gradFill>
            <a:gsLst>
              <a:gs pos="0">
                <a:srgbClr val="F08420"/>
              </a:gs>
              <a:gs pos="46000">
                <a:srgbClr val="DB4927"/>
              </a:gs>
              <a:gs pos="100000">
                <a:srgbClr val="CD252C"/>
              </a:gs>
            </a:gsLst>
            <a:path path="circle">
              <a:fillToRect b="100%" l="100%"/>
            </a:path>
            <a:tileRect r="-100%" t="-100%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t/>
            </a:r>
            <a:endParaRPr b="1" i="0" sz="4800" u="none" cap="none" strike="noStrik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14" name="Google Shape;114;p26"/>
          <p:cNvSpPr txBox="1"/>
          <p:nvPr/>
        </p:nvSpPr>
        <p:spPr>
          <a:xfrm>
            <a:off x="4835759" y="5918703"/>
            <a:ext cx="14554800" cy="127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00"/>
              <a:buFont typeface="Arial"/>
              <a:buNone/>
            </a:pPr>
            <a:r>
              <a:rPr b="1" i="1" lang="en-US" sz="9600" u="none" cap="none" strike="noStrike">
                <a:solidFill>
                  <a:srgbClr val="1B1B1A"/>
                </a:solidFill>
                <a:latin typeface="Lato"/>
                <a:ea typeface="Lato"/>
                <a:cs typeface="Lato"/>
                <a:sym typeface="Lato"/>
              </a:rPr>
              <a:t>XYZ Financial Advisers</a:t>
            </a:r>
            <a:endParaRPr b="1" i="1" sz="9600" u="none" cap="none" strike="noStrike">
              <a:solidFill>
                <a:srgbClr val="CF2A2B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6" name="Google Shape;236;p35"/>
          <p:cNvPicPr preferRelativeResize="0"/>
          <p:nvPr/>
        </p:nvPicPr>
        <p:blipFill rotWithShape="1">
          <a:blip r:embed="rId3">
            <a:alphaModFix/>
          </a:blip>
          <a:srcRect b="0" l="0" r="17965" t="0"/>
          <a:stretch/>
        </p:blipFill>
        <p:spPr>
          <a:xfrm>
            <a:off x="8075117" y="-2964"/>
            <a:ext cx="16258891" cy="13718965"/>
          </a:xfrm>
          <a:prstGeom prst="rect">
            <a:avLst/>
          </a:prstGeom>
          <a:noFill/>
          <a:ln>
            <a:noFill/>
          </a:ln>
        </p:spPr>
      </p:pic>
      <p:sp>
        <p:nvSpPr>
          <p:cNvPr id="237" name="Google Shape;237;p35"/>
          <p:cNvSpPr/>
          <p:nvPr/>
        </p:nvSpPr>
        <p:spPr>
          <a:xfrm>
            <a:off x="6316943" y="0"/>
            <a:ext cx="13931100" cy="13716000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7000">
                <a:srgbClr val="FFFFFF">
                  <a:alpha val="0"/>
                </a:srgbClr>
              </a:gs>
              <a:gs pos="40690">
                <a:srgbClr val="FFFFFF">
                  <a:alpha val="81176"/>
                </a:srgbClr>
              </a:gs>
              <a:gs pos="100000">
                <a:schemeClr val="lt1"/>
              </a:gs>
            </a:gsLst>
            <a:lin ang="10800025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Lato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38" name="Google Shape;238;p35"/>
          <p:cNvSpPr txBox="1"/>
          <p:nvPr/>
        </p:nvSpPr>
        <p:spPr>
          <a:xfrm>
            <a:off x="1675965" y="1434003"/>
            <a:ext cx="17544900" cy="97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r>
              <a:rPr b="1" i="0" lang="en-US" sz="72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How do we get paid?</a:t>
            </a:r>
            <a:endParaRPr b="1" i="0" sz="34400" u="none" cap="none" strike="noStrike">
              <a:solidFill>
                <a:srgbClr val="FF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239" name="Google Shape;239;p3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675965" y="11811681"/>
            <a:ext cx="2896036" cy="120903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40" name="Google Shape;240;p35"/>
          <p:cNvCxnSpPr/>
          <p:nvPr/>
        </p:nvCxnSpPr>
        <p:spPr>
          <a:xfrm>
            <a:off x="4966969" y="12917512"/>
            <a:ext cx="18017100" cy="0"/>
          </a:xfrm>
          <a:prstGeom prst="straightConnector1">
            <a:avLst/>
          </a:prstGeom>
          <a:noFill/>
          <a:ln cap="flat" cmpd="sng" w="12700">
            <a:solidFill>
              <a:srgbClr val="7F7F7F"/>
            </a:solidFill>
            <a:prstDash val="solid"/>
            <a:miter lim="8000"/>
            <a:headEnd len="sm" w="sm" type="none"/>
            <a:tailEnd len="sm" w="sm" type="none"/>
          </a:ln>
        </p:spPr>
      </p:cxnSp>
      <p:sp>
        <p:nvSpPr>
          <p:cNvPr id="241" name="Google Shape;241;p35"/>
          <p:cNvSpPr txBox="1"/>
          <p:nvPr/>
        </p:nvSpPr>
        <p:spPr>
          <a:xfrm>
            <a:off x="3958892" y="6645145"/>
            <a:ext cx="10749000" cy="3029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914400" lvl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82927"/>
              </a:buClr>
              <a:buSzPts val="4400"/>
              <a:buFont typeface="Lato"/>
              <a:buAutoNum type="arabicPeriod"/>
            </a:pPr>
            <a:r>
              <a:rPr b="0" i="1" lang="en-US" sz="4400" u="none" cap="none" strike="noStrike">
                <a:solidFill>
                  <a:srgbClr val="282927"/>
                </a:solidFill>
                <a:latin typeface="Lato"/>
                <a:ea typeface="Lato"/>
                <a:cs typeface="Lato"/>
                <a:sym typeface="Lato"/>
              </a:rPr>
              <a:t>Strategy Fee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914400" lvl="0" marL="914400" marR="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282927"/>
              </a:buClr>
              <a:buSzPts val="4400"/>
              <a:buFont typeface="Lato"/>
              <a:buAutoNum type="arabicPeriod"/>
            </a:pPr>
            <a:r>
              <a:rPr b="0" i="1" lang="en-US" sz="4400" u="none" cap="none" strike="noStrike">
                <a:solidFill>
                  <a:srgbClr val="282927"/>
                </a:solidFill>
                <a:latin typeface="Lato"/>
                <a:ea typeface="Lato"/>
                <a:cs typeface="Lato"/>
                <a:sym typeface="Lato"/>
              </a:rPr>
              <a:t>Implementation Fee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914400" lvl="0" marL="914400" marR="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282927"/>
              </a:buClr>
              <a:buSzPts val="4400"/>
              <a:buFont typeface="Lato"/>
              <a:buAutoNum type="arabicPeriod"/>
            </a:pPr>
            <a:r>
              <a:rPr b="0" i="1" lang="en-US" sz="4400" u="none" cap="none" strike="noStrike">
                <a:solidFill>
                  <a:srgbClr val="282927"/>
                </a:solidFill>
                <a:latin typeface="Lato"/>
                <a:ea typeface="Lato"/>
                <a:cs typeface="Lato"/>
                <a:sym typeface="Lato"/>
              </a:rPr>
              <a:t>Ongoing Review Fee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" name="Google Shape;242;p35"/>
          <p:cNvSpPr txBox="1"/>
          <p:nvPr/>
        </p:nvSpPr>
        <p:spPr>
          <a:xfrm>
            <a:off x="1675965" y="3529719"/>
            <a:ext cx="10749000" cy="94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1" i="0" lang="en-US" sz="4400" u="none" cap="none" strike="noStrike">
                <a:solidFill>
                  <a:srgbClr val="282927"/>
                </a:solidFill>
                <a:latin typeface="Lato"/>
                <a:ea typeface="Lato"/>
                <a:cs typeface="Lato"/>
                <a:sym typeface="Lato"/>
              </a:rPr>
              <a:t>TWO WAYS: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" name="Google Shape;243;p35"/>
          <p:cNvSpPr/>
          <p:nvPr/>
        </p:nvSpPr>
        <p:spPr>
          <a:xfrm flipH="1">
            <a:off x="1675996" y="4694408"/>
            <a:ext cx="1538400" cy="1500000"/>
          </a:xfrm>
          <a:prstGeom prst="homePlate">
            <a:avLst>
              <a:gd fmla="val 0" name="adj"/>
            </a:avLst>
          </a:prstGeom>
          <a:gradFill>
            <a:gsLst>
              <a:gs pos="0">
                <a:srgbClr val="F08420"/>
              </a:gs>
              <a:gs pos="46000">
                <a:srgbClr val="DB4927"/>
              </a:gs>
              <a:gs pos="100000">
                <a:srgbClr val="CD252C"/>
              </a:gs>
            </a:gsLst>
            <a:path path="circle">
              <a:fillToRect b="100%" l="100%"/>
            </a:path>
            <a:tileRect r="-100%" t="-100%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b="1" i="1" lang="en-US" sz="6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" name="Google Shape;244;p35"/>
          <p:cNvSpPr/>
          <p:nvPr/>
        </p:nvSpPr>
        <p:spPr>
          <a:xfrm>
            <a:off x="3214396" y="4694408"/>
            <a:ext cx="6578400" cy="1500000"/>
          </a:xfrm>
          <a:prstGeom prst="rect">
            <a:avLst/>
          </a:prstGeom>
          <a:solidFill>
            <a:srgbClr val="393A39">
              <a:alpha val="5725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45" name="Google Shape;245;p35"/>
          <p:cNvSpPr/>
          <p:nvPr/>
        </p:nvSpPr>
        <p:spPr>
          <a:xfrm>
            <a:off x="3958892" y="5072662"/>
            <a:ext cx="10771500" cy="87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8100" lIns="38100" spcFirstLastPara="1" rIns="38100" wrap="square" tIns="3810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b="1" i="1" lang="en-US" sz="6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By Fees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0" name="Google Shape;250;p36"/>
          <p:cNvPicPr preferRelativeResize="0"/>
          <p:nvPr/>
        </p:nvPicPr>
        <p:blipFill rotWithShape="1">
          <a:blip r:embed="rId3">
            <a:alphaModFix/>
          </a:blip>
          <a:srcRect b="0" l="0" r="20477" t="0"/>
          <a:stretch/>
        </p:blipFill>
        <p:spPr>
          <a:xfrm>
            <a:off x="5563133" y="0"/>
            <a:ext cx="18814518" cy="13716000"/>
          </a:xfrm>
          <a:prstGeom prst="rect">
            <a:avLst/>
          </a:prstGeom>
          <a:noFill/>
          <a:ln>
            <a:noFill/>
          </a:ln>
        </p:spPr>
      </p:pic>
      <p:sp>
        <p:nvSpPr>
          <p:cNvPr id="251" name="Google Shape;251;p36"/>
          <p:cNvSpPr/>
          <p:nvPr/>
        </p:nvSpPr>
        <p:spPr>
          <a:xfrm>
            <a:off x="5168165" y="0"/>
            <a:ext cx="15079800" cy="13716000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7000">
                <a:srgbClr val="FFFFFF">
                  <a:alpha val="0"/>
                </a:srgbClr>
              </a:gs>
              <a:gs pos="40690">
                <a:srgbClr val="FFFFFF">
                  <a:alpha val="81176"/>
                </a:srgbClr>
              </a:gs>
              <a:gs pos="100000">
                <a:schemeClr val="lt1"/>
              </a:gs>
            </a:gsLst>
            <a:lin ang="10800025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Lato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52" name="Google Shape;252;p36"/>
          <p:cNvSpPr txBox="1"/>
          <p:nvPr/>
        </p:nvSpPr>
        <p:spPr>
          <a:xfrm>
            <a:off x="1675965" y="1434003"/>
            <a:ext cx="17544900" cy="97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r>
              <a:rPr b="1" i="0" lang="en-US" sz="72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What do the fees cover?</a:t>
            </a:r>
            <a:endParaRPr b="1" i="0" sz="34400" u="none" cap="none" strike="noStrike">
              <a:solidFill>
                <a:srgbClr val="FF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53" name="Google Shape;253;p36"/>
          <p:cNvSpPr txBox="1"/>
          <p:nvPr/>
        </p:nvSpPr>
        <p:spPr>
          <a:xfrm>
            <a:off x="1675965" y="2974327"/>
            <a:ext cx="9739200" cy="7725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857250" lvl="0" marL="8572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Lato"/>
              <a:buAutoNum type="arabicPeriod"/>
            </a:pPr>
            <a:r>
              <a:rPr b="0" i="1" lang="en-US" sz="44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Ownership of the strategy (XYZ’s Intellectual Capital)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857250" lvl="0" marL="857250" marR="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Lato"/>
              <a:buAutoNum type="arabicPeriod"/>
            </a:pPr>
            <a:r>
              <a:rPr b="0" i="1" lang="en-US" sz="44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Accurate implementation (Professional Responsibility)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857250" lvl="0" marL="857250" marR="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Lato"/>
              <a:buAutoNum type="arabicPeriod"/>
            </a:pPr>
            <a:r>
              <a:rPr b="0" i="1" lang="en-US" sz="44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The XYZ Financial System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619125" lvl="0" marL="1533525" marR="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Noto Sans Symbols"/>
              <a:buChar char="✓"/>
            </a:pPr>
            <a:r>
              <a:rPr b="0" i="1" lang="en-US" sz="44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Strategic research &amp; development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619125" lvl="0" marL="1533525" marR="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Noto Sans Symbols"/>
              <a:buChar char="✓"/>
            </a:pPr>
            <a:r>
              <a:rPr b="0" i="1" lang="en-US" sz="44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Investment research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857250" lvl="0" marL="857250" marR="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Lato"/>
              <a:buAutoNum type="arabicPeriod" startAt="4"/>
            </a:pPr>
            <a:r>
              <a:rPr b="0" i="1" lang="en-US" sz="44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Ongoing advice (refer XYZ Client Service Standard)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4" name="Google Shape;254;p3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675965" y="11811681"/>
            <a:ext cx="2896036" cy="120903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55" name="Google Shape;255;p36"/>
          <p:cNvCxnSpPr/>
          <p:nvPr/>
        </p:nvCxnSpPr>
        <p:spPr>
          <a:xfrm>
            <a:off x="4966969" y="12917512"/>
            <a:ext cx="18017100" cy="0"/>
          </a:xfrm>
          <a:prstGeom prst="straightConnector1">
            <a:avLst/>
          </a:prstGeom>
          <a:noFill/>
          <a:ln cap="flat" cmpd="sng" w="12700">
            <a:solidFill>
              <a:srgbClr val="7F7F7F"/>
            </a:solidFill>
            <a:prstDash val="solid"/>
            <a:miter lim="8000"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0" name="Google Shape;260;p37"/>
          <p:cNvPicPr preferRelativeResize="0"/>
          <p:nvPr/>
        </p:nvPicPr>
        <p:blipFill rotWithShape="1">
          <a:blip r:embed="rId3">
            <a:alphaModFix/>
          </a:blip>
          <a:srcRect b="0" l="0" r="17965" t="0"/>
          <a:stretch/>
        </p:blipFill>
        <p:spPr>
          <a:xfrm>
            <a:off x="8075117" y="-2964"/>
            <a:ext cx="16258891" cy="13718965"/>
          </a:xfrm>
          <a:prstGeom prst="rect">
            <a:avLst/>
          </a:prstGeom>
          <a:noFill/>
          <a:ln>
            <a:noFill/>
          </a:ln>
        </p:spPr>
      </p:pic>
      <p:sp>
        <p:nvSpPr>
          <p:cNvPr id="261" name="Google Shape;261;p37"/>
          <p:cNvSpPr/>
          <p:nvPr/>
        </p:nvSpPr>
        <p:spPr>
          <a:xfrm>
            <a:off x="6316943" y="0"/>
            <a:ext cx="13931100" cy="13716000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7000">
                <a:srgbClr val="FFFFFF">
                  <a:alpha val="0"/>
                </a:srgbClr>
              </a:gs>
              <a:gs pos="40690">
                <a:srgbClr val="FFFFFF">
                  <a:alpha val="81176"/>
                </a:srgbClr>
              </a:gs>
              <a:gs pos="100000">
                <a:schemeClr val="lt1"/>
              </a:gs>
            </a:gsLst>
            <a:lin ang="10800025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Lato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62" name="Google Shape;262;p37"/>
          <p:cNvSpPr txBox="1"/>
          <p:nvPr/>
        </p:nvSpPr>
        <p:spPr>
          <a:xfrm>
            <a:off x="1675965" y="1434003"/>
            <a:ext cx="17544900" cy="97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r>
              <a:rPr b="1" i="0" lang="en-US" sz="72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How do we get paid?</a:t>
            </a:r>
            <a:endParaRPr b="1" i="0" sz="34400" u="none" cap="none" strike="noStrike">
              <a:solidFill>
                <a:srgbClr val="FF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263" name="Google Shape;263;p3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675965" y="11811681"/>
            <a:ext cx="2896036" cy="120903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64" name="Google Shape;264;p37"/>
          <p:cNvCxnSpPr/>
          <p:nvPr/>
        </p:nvCxnSpPr>
        <p:spPr>
          <a:xfrm>
            <a:off x="4966969" y="12917512"/>
            <a:ext cx="18017100" cy="0"/>
          </a:xfrm>
          <a:prstGeom prst="straightConnector1">
            <a:avLst/>
          </a:prstGeom>
          <a:noFill/>
          <a:ln cap="flat" cmpd="sng" w="12700">
            <a:solidFill>
              <a:srgbClr val="7F7F7F"/>
            </a:solidFill>
            <a:prstDash val="solid"/>
            <a:miter lim="8000"/>
            <a:headEnd len="sm" w="sm" type="none"/>
            <a:tailEnd len="sm" w="sm" type="none"/>
          </a:ln>
        </p:spPr>
      </p:cxnSp>
      <p:sp>
        <p:nvSpPr>
          <p:cNvPr id="265" name="Google Shape;265;p37"/>
          <p:cNvSpPr txBox="1"/>
          <p:nvPr/>
        </p:nvSpPr>
        <p:spPr>
          <a:xfrm>
            <a:off x="3958892" y="6645145"/>
            <a:ext cx="7721700" cy="3029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914400" lvl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82927"/>
              </a:buClr>
              <a:buSzPts val="4400"/>
              <a:buFont typeface="Lato"/>
              <a:buAutoNum type="arabicPeriod"/>
            </a:pPr>
            <a:r>
              <a:rPr b="0" i="1" lang="en-US" sz="4400" u="none" cap="none" strike="noStrike">
                <a:solidFill>
                  <a:srgbClr val="282927"/>
                </a:solidFill>
                <a:latin typeface="Lato"/>
                <a:ea typeface="Lato"/>
                <a:cs typeface="Lato"/>
                <a:sym typeface="Lato"/>
              </a:rPr>
              <a:t>Like attracts like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914400" lvl="0" marL="914400" marR="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282927"/>
              </a:buClr>
              <a:buSzPts val="4400"/>
              <a:buFont typeface="Lato"/>
              <a:buAutoNum type="arabicPeriod"/>
            </a:pPr>
            <a:r>
              <a:rPr b="0" i="1" lang="en-US" sz="4400" u="none" cap="none" strike="noStrike">
                <a:solidFill>
                  <a:srgbClr val="282927"/>
                </a:solidFill>
                <a:latin typeface="Lato"/>
                <a:ea typeface="Lato"/>
                <a:cs typeface="Lato"/>
                <a:sym typeface="Lato"/>
              </a:rPr>
              <a:t>Reduced marketing expense reduces costs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801687" lvl="0" marL="1652587" marR="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282927"/>
              </a:buClr>
              <a:buSzPts val="4400"/>
              <a:buFont typeface="Arial"/>
              <a:buChar char="•"/>
            </a:pPr>
            <a:r>
              <a:rPr b="0" i="1" lang="en-US" sz="4400" u="none" cap="none" strike="noStrike">
                <a:solidFill>
                  <a:srgbClr val="282927"/>
                </a:solidFill>
                <a:latin typeface="Lato"/>
                <a:ea typeface="Lato"/>
                <a:cs typeface="Lato"/>
                <a:sym typeface="Lato"/>
              </a:rPr>
              <a:t>Time saved is used to add client value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6" name="Google Shape;266;p37"/>
          <p:cNvSpPr txBox="1"/>
          <p:nvPr/>
        </p:nvSpPr>
        <p:spPr>
          <a:xfrm>
            <a:off x="1675965" y="3529719"/>
            <a:ext cx="10749000" cy="94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1" i="0" lang="en-US" sz="4400" u="none" cap="none" strike="noStrike">
                <a:solidFill>
                  <a:srgbClr val="282927"/>
                </a:solidFill>
                <a:latin typeface="Lato"/>
                <a:ea typeface="Lato"/>
                <a:cs typeface="Lato"/>
                <a:sym typeface="Lato"/>
              </a:rPr>
              <a:t>TWO WAYS: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" name="Google Shape;267;p37"/>
          <p:cNvSpPr/>
          <p:nvPr/>
        </p:nvSpPr>
        <p:spPr>
          <a:xfrm flipH="1">
            <a:off x="1675996" y="4694408"/>
            <a:ext cx="1538400" cy="1500000"/>
          </a:xfrm>
          <a:prstGeom prst="homePlate">
            <a:avLst>
              <a:gd fmla="val 0" name="adj"/>
            </a:avLst>
          </a:prstGeom>
          <a:gradFill>
            <a:gsLst>
              <a:gs pos="0">
                <a:srgbClr val="F08420"/>
              </a:gs>
              <a:gs pos="46000">
                <a:srgbClr val="DB4927"/>
              </a:gs>
              <a:gs pos="100000">
                <a:srgbClr val="CD252C"/>
              </a:gs>
            </a:gsLst>
            <a:path path="circle">
              <a:fillToRect b="100%" l="100%"/>
            </a:path>
            <a:tileRect r="-100%" t="-100%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b="1" i="1" lang="en-US" sz="6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" name="Google Shape;268;p37"/>
          <p:cNvSpPr/>
          <p:nvPr/>
        </p:nvSpPr>
        <p:spPr>
          <a:xfrm>
            <a:off x="3214396" y="4694408"/>
            <a:ext cx="6578400" cy="1500000"/>
          </a:xfrm>
          <a:prstGeom prst="rect">
            <a:avLst/>
          </a:prstGeom>
          <a:solidFill>
            <a:srgbClr val="393A39">
              <a:alpha val="5725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69" name="Google Shape;269;p37"/>
          <p:cNvSpPr/>
          <p:nvPr/>
        </p:nvSpPr>
        <p:spPr>
          <a:xfrm>
            <a:off x="3958892" y="5072662"/>
            <a:ext cx="10771500" cy="87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8100" lIns="38100" spcFirstLastPara="1" rIns="38100" wrap="square" tIns="3810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b="1" i="1" lang="en-US" sz="6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Via referral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4" name="Google Shape;274;p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flipH="1">
            <a:off x="3469115" y="0"/>
            <a:ext cx="20908535" cy="13715999"/>
          </a:xfrm>
          <a:prstGeom prst="rect">
            <a:avLst/>
          </a:prstGeom>
          <a:noFill/>
          <a:ln>
            <a:noFill/>
          </a:ln>
        </p:spPr>
      </p:pic>
      <p:sp>
        <p:nvSpPr>
          <p:cNvPr id="275" name="Google Shape;275;p38"/>
          <p:cNvSpPr/>
          <p:nvPr/>
        </p:nvSpPr>
        <p:spPr>
          <a:xfrm>
            <a:off x="2178425" y="0"/>
            <a:ext cx="12882300" cy="13716000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7000">
                <a:srgbClr val="FFFFFF">
                  <a:alpha val="0"/>
                </a:srgbClr>
              </a:gs>
              <a:gs pos="40690">
                <a:srgbClr val="FFFFFF">
                  <a:alpha val="81176"/>
                </a:srgbClr>
              </a:gs>
              <a:gs pos="100000">
                <a:schemeClr val="lt1"/>
              </a:gs>
            </a:gsLst>
            <a:lin ang="10800025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Lato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76" name="Google Shape;276;p38"/>
          <p:cNvSpPr/>
          <p:nvPr/>
        </p:nvSpPr>
        <p:spPr>
          <a:xfrm flipH="1">
            <a:off x="6884950" y="0"/>
            <a:ext cx="17492700" cy="1371600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33000">
                <a:srgbClr val="0B0F10">
                  <a:alpha val="42352"/>
                </a:srgbClr>
              </a:gs>
              <a:gs pos="72000">
                <a:srgbClr val="0B0F10">
                  <a:alpha val="60392"/>
                </a:srgbClr>
              </a:gs>
              <a:gs pos="100000">
                <a:srgbClr val="000000">
                  <a:alpha val="57254"/>
                </a:srgbClr>
              </a:gs>
            </a:gsLst>
            <a:lin ang="10800025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77" name="Google Shape;277;p38"/>
          <p:cNvSpPr/>
          <p:nvPr/>
        </p:nvSpPr>
        <p:spPr>
          <a:xfrm flipH="1">
            <a:off x="0" y="2654710"/>
            <a:ext cx="6553200" cy="1545900"/>
          </a:xfrm>
          <a:prstGeom prst="homePlate">
            <a:avLst>
              <a:gd fmla="val 0" name="adj"/>
            </a:avLst>
          </a:prstGeom>
          <a:gradFill>
            <a:gsLst>
              <a:gs pos="0">
                <a:srgbClr val="F08420"/>
              </a:gs>
              <a:gs pos="46000">
                <a:srgbClr val="DB4927"/>
              </a:gs>
              <a:gs pos="100000">
                <a:srgbClr val="CD252C"/>
              </a:gs>
            </a:gsLst>
            <a:path path="circle">
              <a:fillToRect b="100%" l="100%"/>
            </a:path>
            <a:tileRect r="-100%" t="-100%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t/>
            </a:r>
            <a:endParaRPr b="1" i="0" sz="4800" u="none" cap="none" strike="noStrik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78" name="Google Shape;278;p38"/>
          <p:cNvSpPr txBox="1"/>
          <p:nvPr/>
        </p:nvSpPr>
        <p:spPr>
          <a:xfrm>
            <a:off x="1675965" y="1434003"/>
            <a:ext cx="17544900" cy="97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r>
              <a:rPr b="1" i="0" lang="en-US" sz="72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What do you get?</a:t>
            </a:r>
            <a:endParaRPr b="1" i="0" sz="34400" u="none" cap="none" strike="noStrike">
              <a:solidFill>
                <a:srgbClr val="FF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279" name="Google Shape;279;p3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675965" y="11811681"/>
            <a:ext cx="2896036" cy="120903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80" name="Google Shape;280;p38"/>
          <p:cNvCxnSpPr/>
          <p:nvPr/>
        </p:nvCxnSpPr>
        <p:spPr>
          <a:xfrm>
            <a:off x="4966969" y="12917512"/>
            <a:ext cx="18017100" cy="0"/>
          </a:xfrm>
          <a:prstGeom prst="straightConnector1">
            <a:avLst/>
          </a:prstGeom>
          <a:noFill/>
          <a:ln cap="flat" cmpd="sng" w="12700">
            <a:solidFill>
              <a:srgbClr val="7F7F7F"/>
            </a:solidFill>
            <a:prstDash val="solid"/>
            <a:miter lim="8000"/>
            <a:headEnd len="sm" w="sm" type="none"/>
            <a:tailEnd len="sm" w="sm" type="none"/>
          </a:ln>
        </p:spPr>
      </p:cxnSp>
      <p:sp>
        <p:nvSpPr>
          <p:cNvPr id="281" name="Google Shape;281;p38"/>
          <p:cNvSpPr txBox="1"/>
          <p:nvPr/>
        </p:nvSpPr>
        <p:spPr>
          <a:xfrm>
            <a:off x="1675965" y="4526473"/>
            <a:ext cx="9915300" cy="58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914400" lvl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82927"/>
              </a:buClr>
              <a:buSzPts val="4000"/>
              <a:buFont typeface="Arial"/>
              <a:buChar char="•"/>
            </a:pPr>
            <a:r>
              <a:rPr b="0" i="1" lang="en-US" sz="4000" u="none" cap="none" strike="noStrike">
                <a:solidFill>
                  <a:srgbClr val="282927"/>
                </a:solidFill>
                <a:latin typeface="Lato"/>
                <a:ea typeface="Lato"/>
                <a:cs typeface="Lato"/>
                <a:sym typeface="Lato"/>
              </a:rPr>
              <a:t>A bespoke strategy designed to achieve your financial objectives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914400" lvl="0" marL="914400" marR="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282927"/>
              </a:buClr>
              <a:buSzPts val="4000"/>
              <a:buFont typeface="Arial"/>
              <a:buChar char="•"/>
            </a:pPr>
            <a:r>
              <a:rPr b="0" i="1" lang="en-US" sz="4000" u="none" cap="none" strike="noStrike">
                <a:solidFill>
                  <a:srgbClr val="282927"/>
                </a:solidFill>
                <a:latin typeface="Lato"/>
                <a:ea typeface="Lato"/>
                <a:cs typeface="Lato"/>
                <a:sym typeface="Lato"/>
              </a:rPr>
              <a:t>A range of top quality tools with which to take action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914400" lvl="0" marL="914400" marR="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282927"/>
              </a:buClr>
              <a:buSzPts val="4000"/>
              <a:buFont typeface="Arial"/>
              <a:buChar char="•"/>
            </a:pPr>
            <a:r>
              <a:rPr b="0" i="1" lang="en-US" sz="4000" u="none" cap="none" strike="noStrike">
                <a:solidFill>
                  <a:srgbClr val="282927"/>
                </a:solidFill>
                <a:latin typeface="Lato"/>
                <a:ea typeface="Lato"/>
                <a:cs typeface="Lato"/>
                <a:sym typeface="Lato"/>
              </a:rPr>
              <a:t>Peace of mind that comes from knowing where you are today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914400" lvl="0" marL="914400" marR="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282927"/>
              </a:buClr>
              <a:buSzPts val="4000"/>
              <a:buFont typeface="Arial"/>
              <a:buChar char="•"/>
            </a:pPr>
            <a:r>
              <a:rPr b="0" i="1" lang="en-US" sz="4000" u="none" cap="none" strike="noStrike">
                <a:solidFill>
                  <a:srgbClr val="282927"/>
                </a:solidFill>
                <a:latin typeface="Lato"/>
                <a:ea typeface="Lato"/>
                <a:cs typeface="Lato"/>
                <a:sym typeface="Lato"/>
              </a:rPr>
              <a:t>A partnership with a quality firm working on your behalf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2" name="Google Shape;282;p38"/>
          <p:cNvSpPr txBox="1"/>
          <p:nvPr/>
        </p:nvSpPr>
        <p:spPr>
          <a:xfrm>
            <a:off x="1675965" y="2921849"/>
            <a:ext cx="11154300" cy="101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1" i="1" lang="en-US" sz="48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The results: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3" name="Google Shape;283;p38"/>
          <p:cNvSpPr txBox="1"/>
          <p:nvPr/>
        </p:nvSpPr>
        <p:spPr>
          <a:xfrm>
            <a:off x="14576839" y="5593977"/>
            <a:ext cx="7799400" cy="348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b="1" i="1" lang="en-US" sz="54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“Access to cutting edge strategies that truly deliver”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8" name="Google Shape;288;p39"/>
          <p:cNvCxnSpPr/>
          <p:nvPr/>
        </p:nvCxnSpPr>
        <p:spPr>
          <a:xfrm>
            <a:off x="4966969" y="12917512"/>
            <a:ext cx="18017100" cy="0"/>
          </a:xfrm>
          <a:prstGeom prst="straightConnector1">
            <a:avLst/>
          </a:prstGeom>
          <a:noFill/>
          <a:ln cap="flat" cmpd="sng" w="12700">
            <a:solidFill>
              <a:srgbClr val="7F7F7F"/>
            </a:solidFill>
            <a:prstDash val="solid"/>
            <a:miter lim="8000"/>
            <a:headEnd len="sm" w="sm" type="none"/>
            <a:tailEnd len="sm" w="sm" type="none"/>
          </a:ln>
        </p:spPr>
      </p:cxnSp>
      <p:pic>
        <p:nvPicPr>
          <p:cNvPr id="289" name="Google Shape;289;p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75965" y="11811681"/>
            <a:ext cx="2896036" cy="1209039"/>
          </a:xfrm>
          <a:prstGeom prst="rect">
            <a:avLst/>
          </a:prstGeom>
          <a:noFill/>
          <a:ln>
            <a:noFill/>
          </a:ln>
        </p:spPr>
      </p:pic>
      <p:sp>
        <p:nvSpPr>
          <p:cNvPr id="290" name="Google Shape;290;p39"/>
          <p:cNvSpPr/>
          <p:nvPr/>
        </p:nvSpPr>
        <p:spPr>
          <a:xfrm flipH="1">
            <a:off x="4955420" y="4787612"/>
            <a:ext cx="14435100" cy="3536400"/>
          </a:xfrm>
          <a:custGeom>
            <a:rect b="b" l="l" r="r" t="t"/>
            <a:pathLst>
              <a:path extrusionOk="0" h="120000" w="120000">
                <a:moveTo>
                  <a:pt x="118926" y="4642"/>
                </a:moveTo>
                <a:lnTo>
                  <a:pt x="118926" y="59857"/>
                </a:lnTo>
                <a:lnTo>
                  <a:pt x="118926" y="115073"/>
                </a:lnTo>
                <a:lnTo>
                  <a:pt x="1073" y="115073"/>
                </a:lnTo>
                <a:lnTo>
                  <a:pt x="1073" y="4642"/>
                </a:lnTo>
                <a:close/>
                <a:moveTo>
                  <a:pt x="119999" y="0"/>
                </a:moveTo>
                <a:lnTo>
                  <a:pt x="0" y="0"/>
                </a:lnTo>
                <a:lnTo>
                  <a:pt x="0" y="120000"/>
                </a:lnTo>
                <a:lnTo>
                  <a:pt x="119999" y="120000"/>
                </a:lnTo>
                <a:lnTo>
                  <a:pt x="119999" y="60000"/>
                </a:lnTo>
                <a:close/>
              </a:path>
            </a:pathLst>
          </a:custGeom>
          <a:gradFill>
            <a:gsLst>
              <a:gs pos="0">
                <a:srgbClr val="F08420"/>
              </a:gs>
              <a:gs pos="46000">
                <a:srgbClr val="DB4927"/>
              </a:gs>
              <a:gs pos="100000">
                <a:srgbClr val="CD252C"/>
              </a:gs>
            </a:gsLst>
            <a:path path="circle">
              <a:fillToRect b="100%" l="100%"/>
            </a:path>
            <a:tileRect r="-100%" t="-100%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t/>
            </a:r>
            <a:endParaRPr b="1" i="0" sz="4800" u="none" cap="none" strike="noStrik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91" name="Google Shape;291;p39"/>
          <p:cNvSpPr txBox="1"/>
          <p:nvPr/>
        </p:nvSpPr>
        <p:spPr>
          <a:xfrm>
            <a:off x="4835759" y="5801748"/>
            <a:ext cx="14554800" cy="150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0"/>
              <a:buFont typeface="Arial"/>
              <a:buNone/>
            </a:pPr>
            <a:r>
              <a:rPr b="0" i="1" lang="en-US" sz="11500" u="none" cap="none" strike="noStrike">
                <a:solidFill>
                  <a:srgbClr val="1B1B1A"/>
                </a:solidFill>
                <a:latin typeface="Lato"/>
                <a:ea typeface="Lato"/>
                <a:cs typeface="Lato"/>
                <a:sym typeface="Lato"/>
              </a:rPr>
              <a:t>Any </a:t>
            </a:r>
            <a:r>
              <a:rPr b="1" i="1" lang="en-US" sz="11500" u="none" cap="none" strike="noStrike">
                <a:solidFill>
                  <a:srgbClr val="CF2A2B"/>
                </a:solidFill>
                <a:latin typeface="Lato"/>
                <a:ea typeface="Lato"/>
                <a:cs typeface="Lato"/>
                <a:sym typeface="Lato"/>
              </a:rPr>
              <a:t>questions?</a:t>
            </a:r>
            <a:endParaRPr b="1" i="1" sz="11500" u="none" cap="none" strike="noStrike">
              <a:solidFill>
                <a:srgbClr val="CF2A2B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" name="Google Shape;296;p40"/>
          <p:cNvPicPr preferRelativeResize="0"/>
          <p:nvPr/>
        </p:nvPicPr>
        <p:blipFill rotWithShape="1">
          <a:blip r:embed="rId3">
            <a:alphaModFix/>
          </a:blip>
          <a:srcRect b="0" l="0" r="7766" t="0"/>
          <a:stretch/>
        </p:blipFill>
        <p:spPr>
          <a:xfrm>
            <a:off x="1887818" y="0"/>
            <a:ext cx="22489832" cy="13716000"/>
          </a:xfrm>
          <a:prstGeom prst="rect">
            <a:avLst/>
          </a:prstGeom>
          <a:noFill/>
          <a:ln>
            <a:noFill/>
          </a:ln>
        </p:spPr>
      </p:pic>
      <p:sp>
        <p:nvSpPr>
          <p:cNvPr id="297" name="Google Shape;297;p40"/>
          <p:cNvSpPr/>
          <p:nvPr/>
        </p:nvSpPr>
        <p:spPr>
          <a:xfrm>
            <a:off x="865843" y="0"/>
            <a:ext cx="16050600" cy="13716000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7000">
                <a:srgbClr val="FFFFFF">
                  <a:alpha val="0"/>
                </a:srgbClr>
              </a:gs>
              <a:gs pos="40690">
                <a:srgbClr val="FFFFFF">
                  <a:alpha val="81176"/>
                </a:srgbClr>
              </a:gs>
              <a:gs pos="100000">
                <a:schemeClr val="lt1"/>
              </a:gs>
            </a:gsLst>
            <a:lin ang="10800025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Lato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98" name="Google Shape;298;p40"/>
          <p:cNvSpPr txBox="1"/>
          <p:nvPr/>
        </p:nvSpPr>
        <p:spPr>
          <a:xfrm>
            <a:off x="1675965" y="1434003"/>
            <a:ext cx="17544900" cy="97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r>
              <a:rPr b="1" i="0" lang="en-US" sz="72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The next step is up to you</a:t>
            </a:r>
            <a:endParaRPr b="1" i="0" sz="34400" u="none" cap="none" strike="noStrike">
              <a:solidFill>
                <a:srgbClr val="FF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299" name="Google Shape;299;p4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675965" y="11811681"/>
            <a:ext cx="2896036" cy="120903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00" name="Google Shape;300;p40"/>
          <p:cNvCxnSpPr/>
          <p:nvPr/>
        </p:nvCxnSpPr>
        <p:spPr>
          <a:xfrm>
            <a:off x="4966969" y="12917512"/>
            <a:ext cx="18017100" cy="0"/>
          </a:xfrm>
          <a:prstGeom prst="straightConnector1">
            <a:avLst/>
          </a:prstGeom>
          <a:noFill/>
          <a:ln cap="flat" cmpd="sng" w="12700">
            <a:solidFill>
              <a:srgbClr val="7F7F7F"/>
            </a:solidFill>
            <a:prstDash val="solid"/>
            <a:miter lim="8000"/>
            <a:headEnd len="sm" w="sm" type="none"/>
            <a:tailEnd len="sm" w="sm" type="none"/>
          </a:ln>
        </p:spPr>
      </p:cxnSp>
      <p:sp>
        <p:nvSpPr>
          <p:cNvPr id="301" name="Google Shape;301;p40"/>
          <p:cNvSpPr txBox="1"/>
          <p:nvPr/>
        </p:nvSpPr>
        <p:spPr>
          <a:xfrm>
            <a:off x="1675965" y="3235556"/>
            <a:ext cx="8500500" cy="58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0" i="1" lang="en-US" sz="4000" u="none" cap="none" strike="noStrike">
                <a:solidFill>
                  <a:srgbClr val="282927"/>
                </a:solidFill>
                <a:latin typeface="Lato"/>
                <a:ea typeface="Lato"/>
                <a:cs typeface="Lato"/>
                <a:sym typeface="Lato"/>
              </a:rPr>
              <a:t>Step 1	:	First Meeting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b="1" i="1" lang="en-US" sz="5400" u="none" cap="none" strike="noStrike">
                <a:solidFill>
                  <a:srgbClr val="CF2A2B"/>
                </a:solidFill>
                <a:latin typeface="Lato"/>
                <a:ea typeface="Lato"/>
                <a:cs typeface="Lato"/>
                <a:sym typeface="Lato"/>
              </a:rPr>
              <a:t>Step 2	:	Discovery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0" i="1" lang="en-US" sz="4000" u="none" cap="none" strike="noStrike">
                <a:solidFill>
                  <a:srgbClr val="282927"/>
                </a:solidFill>
                <a:latin typeface="Lato"/>
                <a:ea typeface="Lato"/>
                <a:cs typeface="Lato"/>
                <a:sym typeface="Lato"/>
              </a:rPr>
              <a:t>Step 3	:	Plan Presentation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0" i="1" lang="en-US" sz="4000" u="none" cap="none" strike="noStrike">
                <a:solidFill>
                  <a:srgbClr val="282927"/>
                </a:solidFill>
                <a:latin typeface="Lato"/>
                <a:ea typeface="Lato"/>
                <a:cs typeface="Lato"/>
                <a:sym typeface="Lato"/>
              </a:rPr>
              <a:t>Step 4	:	Checkpoint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0" i="1" lang="en-US" sz="4000" u="none" cap="none" strike="noStrike">
                <a:solidFill>
                  <a:srgbClr val="282927"/>
                </a:solidFill>
                <a:latin typeface="Lato"/>
                <a:ea typeface="Lato"/>
                <a:cs typeface="Lato"/>
                <a:sym typeface="Lato"/>
              </a:rPr>
              <a:t>Step 5	:	Implementation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0" i="1" lang="en-US" sz="4000" u="none" cap="none" strike="noStrike">
                <a:solidFill>
                  <a:srgbClr val="282927"/>
                </a:solidFill>
                <a:latin typeface="Lato"/>
                <a:ea typeface="Lato"/>
                <a:cs typeface="Lato"/>
                <a:sym typeface="Lato"/>
              </a:rPr>
              <a:t>Step 6	: 	Ongoing Review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Google Shape;119;p27"/>
          <p:cNvPicPr preferRelativeResize="0"/>
          <p:nvPr/>
        </p:nvPicPr>
        <p:blipFill rotWithShape="1">
          <a:blip r:embed="rId3">
            <a:alphaModFix/>
          </a:blip>
          <a:srcRect b="0" l="28622" r="0" t="0"/>
          <a:stretch/>
        </p:blipFill>
        <p:spPr>
          <a:xfrm>
            <a:off x="0" y="0"/>
            <a:ext cx="24377650" cy="13716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27"/>
          <p:cNvSpPr/>
          <p:nvPr/>
        </p:nvSpPr>
        <p:spPr>
          <a:xfrm>
            <a:off x="5488755" y="3239733"/>
            <a:ext cx="8168400" cy="1584600"/>
          </a:xfrm>
          <a:prstGeom prst="homePlate">
            <a:avLst>
              <a:gd fmla="val 25610" name="adj"/>
            </a:avLst>
          </a:prstGeom>
          <a:solidFill>
            <a:srgbClr val="B31F2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21" name="Google Shape;121;p27"/>
          <p:cNvSpPr txBox="1"/>
          <p:nvPr/>
        </p:nvSpPr>
        <p:spPr>
          <a:xfrm>
            <a:off x="2127181" y="1001990"/>
            <a:ext cx="15446400" cy="97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r>
              <a:rPr b="0" i="0" lang="en-US" sz="72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Agenda</a:t>
            </a:r>
            <a:endParaRPr b="1" i="0" sz="7200" u="none" cap="none" strike="noStrike">
              <a:solidFill>
                <a:srgbClr val="C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22" name="Google Shape;122;p27"/>
          <p:cNvSpPr/>
          <p:nvPr/>
        </p:nvSpPr>
        <p:spPr>
          <a:xfrm flipH="1">
            <a:off x="4048755" y="3239734"/>
            <a:ext cx="1440000" cy="1584600"/>
          </a:xfrm>
          <a:prstGeom prst="homePlate">
            <a:avLst>
              <a:gd fmla="val 0" name="adj"/>
            </a:avLst>
          </a:prstGeom>
          <a:gradFill>
            <a:gsLst>
              <a:gs pos="0">
                <a:srgbClr val="F08420"/>
              </a:gs>
              <a:gs pos="46000">
                <a:srgbClr val="DB4927"/>
              </a:gs>
              <a:gs pos="100000">
                <a:srgbClr val="CD252C"/>
              </a:gs>
            </a:gsLst>
            <a:path path="circle">
              <a:fillToRect b="100%" l="100%"/>
            </a:path>
            <a:tileRect r="-100%" t="-100%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1" i="0" lang="en-US" sz="48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" name="Google Shape;123;p27"/>
          <p:cNvSpPr txBox="1"/>
          <p:nvPr/>
        </p:nvSpPr>
        <p:spPr>
          <a:xfrm>
            <a:off x="5970544" y="3282698"/>
            <a:ext cx="6813000" cy="144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1" i="0" lang="en-US" sz="44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Who Are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0" i="0" lang="en-US" sz="44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XYZ Financial Advisers?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" name="Google Shape;124;p27"/>
          <p:cNvSpPr/>
          <p:nvPr/>
        </p:nvSpPr>
        <p:spPr>
          <a:xfrm>
            <a:off x="5488755" y="5291115"/>
            <a:ext cx="8168400" cy="1584600"/>
          </a:xfrm>
          <a:prstGeom prst="homePlate">
            <a:avLst>
              <a:gd fmla="val 25610" name="adj"/>
            </a:avLst>
          </a:prstGeom>
          <a:solidFill>
            <a:srgbClr val="B31F2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25" name="Google Shape;125;p27"/>
          <p:cNvSpPr/>
          <p:nvPr/>
        </p:nvSpPr>
        <p:spPr>
          <a:xfrm flipH="1">
            <a:off x="4048755" y="5291116"/>
            <a:ext cx="1440000" cy="1584600"/>
          </a:xfrm>
          <a:prstGeom prst="homePlate">
            <a:avLst>
              <a:gd fmla="val 0" name="adj"/>
            </a:avLst>
          </a:prstGeom>
          <a:gradFill>
            <a:gsLst>
              <a:gs pos="0">
                <a:srgbClr val="F08420"/>
              </a:gs>
              <a:gs pos="46000">
                <a:srgbClr val="DB4927"/>
              </a:gs>
              <a:gs pos="100000">
                <a:srgbClr val="CD252C"/>
              </a:gs>
            </a:gsLst>
            <a:path path="circle">
              <a:fillToRect b="100%" l="100%"/>
            </a:path>
            <a:tileRect r="-100%" t="-100%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1" i="0" lang="en-US" sz="48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" name="Google Shape;126;p27"/>
          <p:cNvSpPr txBox="1"/>
          <p:nvPr/>
        </p:nvSpPr>
        <p:spPr>
          <a:xfrm>
            <a:off x="5970544" y="5698759"/>
            <a:ext cx="62070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1" i="0" lang="en-US" sz="44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What We Do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" name="Google Shape;127;p27"/>
          <p:cNvSpPr/>
          <p:nvPr/>
        </p:nvSpPr>
        <p:spPr>
          <a:xfrm>
            <a:off x="5488755" y="7283490"/>
            <a:ext cx="8168400" cy="1584600"/>
          </a:xfrm>
          <a:prstGeom prst="homePlate">
            <a:avLst>
              <a:gd fmla="val 25610" name="adj"/>
            </a:avLst>
          </a:prstGeom>
          <a:solidFill>
            <a:srgbClr val="B31F2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28" name="Google Shape;128;p27"/>
          <p:cNvSpPr/>
          <p:nvPr/>
        </p:nvSpPr>
        <p:spPr>
          <a:xfrm flipH="1">
            <a:off x="4048755" y="7283491"/>
            <a:ext cx="1440000" cy="1584600"/>
          </a:xfrm>
          <a:prstGeom prst="homePlate">
            <a:avLst>
              <a:gd fmla="val 0" name="adj"/>
            </a:avLst>
          </a:prstGeom>
          <a:gradFill>
            <a:gsLst>
              <a:gs pos="0">
                <a:srgbClr val="F08420"/>
              </a:gs>
              <a:gs pos="46000">
                <a:srgbClr val="DB4927"/>
              </a:gs>
              <a:gs pos="100000">
                <a:srgbClr val="CD252C"/>
              </a:gs>
            </a:gsLst>
            <a:path path="circle">
              <a:fillToRect b="100%" l="100%"/>
            </a:path>
            <a:tileRect r="-100%" t="-100%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1" i="0" lang="en-US" sz="48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3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" name="Google Shape;129;p27"/>
          <p:cNvSpPr txBox="1"/>
          <p:nvPr/>
        </p:nvSpPr>
        <p:spPr>
          <a:xfrm>
            <a:off x="5970543" y="7691134"/>
            <a:ext cx="62070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1" i="0" lang="en-US" sz="44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About You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" name="Google Shape;130;p27"/>
          <p:cNvSpPr/>
          <p:nvPr/>
        </p:nvSpPr>
        <p:spPr>
          <a:xfrm>
            <a:off x="5488755" y="9275864"/>
            <a:ext cx="8168400" cy="1584600"/>
          </a:xfrm>
          <a:prstGeom prst="homePlate">
            <a:avLst>
              <a:gd fmla="val 25610" name="adj"/>
            </a:avLst>
          </a:prstGeom>
          <a:solidFill>
            <a:srgbClr val="B31F2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31" name="Google Shape;131;p27"/>
          <p:cNvSpPr/>
          <p:nvPr/>
        </p:nvSpPr>
        <p:spPr>
          <a:xfrm flipH="1">
            <a:off x="4048756" y="9275865"/>
            <a:ext cx="1440000" cy="1584600"/>
          </a:xfrm>
          <a:prstGeom prst="homePlate">
            <a:avLst>
              <a:gd fmla="val 0" name="adj"/>
            </a:avLst>
          </a:prstGeom>
          <a:gradFill>
            <a:gsLst>
              <a:gs pos="0">
                <a:srgbClr val="F08420"/>
              </a:gs>
              <a:gs pos="46000">
                <a:srgbClr val="DB4927"/>
              </a:gs>
              <a:gs pos="100000">
                <a:srgbClr val="CD252C"/>
              </a:gs>
            </a:gsLst>
            <a:path path="circle">
              <a:fillToRect b="100%" l="100%"/>
            </a:path>
            <a:tileRect r="-100%" t="-100%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1" i="0" lang="en-US" sz="48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4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" name="Google Shape;132;p27"/>
          <p:cNvSpPr txBox="1"/>
          <p:nvPr/>
        </p:nvSpPr>
        <p:spPr>
          <a:xfrm>
            <a:off x="5970545" y="9683508"/>
            <a:ext cx="62070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1" i="0" lang="en-US" sz="44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What We Deliver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3" name="Google Shape;133;p2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675965" y="11811681"/>
            <a:ext cx="2896035" cy="120903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4" name="Google Shape;134;p27"/>
          <p:cNvCxnSpPr/>
          <p:nvPr/>
        </p:nvCxnSpPr>
        <p:spPr>
          <a:xfrm>
            <a:off x="4966969" y="12917511"/>
            <a:ext cx="18017100" cy="0"/>
          </a:xfrm>
          <a:prstGeom prst="straightConnector1">
            <a:avLst/>
          </a:prstGeom>
          <a:noFill/>
          <a:ln cap="flat" cmpd="sng" w="12700">
            <a:solidFill>
              <a:srgbClr val="7F7F7F"/>
            </a:solidFill>
            <a:prstDash val="solid"/>
            <a:miter lim="8000"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Google Shape;139;p28"/>
          <p:cNvPicPr preferRelativeResize="0"/>
          <p:nvPr/>
        </p:nvPicPr>
        <p:blipFill rotWithShape="1">
          <a:blip r:embed="rId3">
            <a:alphaModFix/>
          </a:blip>
          <a:srcRect b="0" l="0" r="15590" t="0"/>
          <a:stretch/>
        </p:blipFill>
        <p:spPr>
          <a:xfrm>
            <a:off x="6994665" y="0"/>
            <a:ext cx="17382984" cy="13716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28"/>
          <p:cNvSpPr/>
          <p:nvPr/>
        </p:nvSpPr>
        <p:spPr>
          <a:xfrm>
            <a:off x="4732155" y="0"/>
            <a:ext cx="17365800" cy="13716000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7000">
                <a:srgbClr val="FFFFFF">
                  <a:alpha val="0"/>
                </a:srgbClr>
              </a:gs>
              <a:gs pos="40690">
                <a:srgbClr val="FFFFFF">
                  <a:alpha val="81176"/>
                </a:srgbClr>
              </a:gs>
              <a:gs pos="100000">
                <a:schemeClr val="lt1"/>
              </a:gs>
            </a:gsLst>
            <a:lin ang="10800025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Lato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41" name="Google Shape;141;p28"/>
          <p:cNvSpPr txBox="1"/>
          <p:nvPr/>
        </p:nvSpPr>
        <p:spPr>
          <a:xfrm>
            <a:off x="1675965" y="2974327"/>
            <a:ext cx="15446400" cy="6678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857250" lvl="0" marL="8572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Char char="•"/>
            </a:pPr>
            <a:r>
              <a:rPr b="0" i="1" lang="en-US" sz="44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Boutique financial strategists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857250" lvl="0" marL="857250" marR="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Char char="•"/>
            </a:pPr>
            <a:r>
              <a:rPr b="0" i="1" lang="en-US" sz="44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Independent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857250" lvl="0" marL="857250" marR="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Char char="•"/>
            </a:pPr>
            <a:r>
              <a:rPr b="0" i="1" lang="en-US" sz="44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In business for 25 years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857250" lvl="0" marL="857250" marR="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Char char="•"/>
            </a:pPr>
            <a:r>
              <a:rPr b="0" i="1" lang="en-US" sz="44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A team of highly qualified specialists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857250" lvl="0" marL="857250" marR="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Char char="•"/>
            </a:pPr>
            <a:r>
              <a:rPr b="0" i="1" lang="en-US" sz="44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Low staff turnover (same faces year in year out)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857250" lvl="0" marL="857250" marR="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Char char="•"/>
            </a:pPr>
            <a:r>
              <a:rPr b="0" i="1" lang="en-US" sz="44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Strong balance sheet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857250" lvl="0" marL="857250" marR="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Char char="•"/>
            </a:pPr>
            <a:r>
              <a:rPr b="0" i="1" lang="en-US" sz="44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Licensed by the industry regulator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2" name="Google Shape;142;p2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675965" y="11811681"/>
            <a:ext cx="2896035" cy="120903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3" name="Google Shape;143;p28"/>
          <p:cNvCxnSpPr/>
          <p:nvPr/>
        </p:nvCxnSpPr>
        <p:spPr>
          <a:xfrm>
            <a:off x="4966969" y="12917511"/>
            <a:ext cx="18017100" cy="0"/>
          </a:xfrm>
          <a:prstGeom prst="straightConnector1">
            <a:avLst/>
          </a:prstGeom>
          <a:noFill/>
          <a:ln cap="flat" cmpd="sng" w="12700">
            <a:solidFill>
              <a:srgbClr val="7F7F7F"/>
            </a:solidFill>
            <a:prstDash val="solid"/>
            <a:miter lim="8000"/>
            <a:headEnd len="sm" w="sm" type="none"/>
            <a:tailEnd len="sm" w="sm" type="none"/>
          </a:ln>
        </p:spPr>
      </p:cxnSp>
      <p:sp>
        <p:nvSpPr>
          <p:cNvPr id="144" name="Google Shape;144;p28"/>
          <p:cNvSpPr/>
          <p:nvPr/>
        </p:nvSpPr>
        <p:spPr>
          <a:xfrm flipH="1">
            <a:off x="147" y="614673"/>
            <a:ext cx="10410600" cy="1900200"/>
          </a:xfrm>
          <a:prstGeom prst="homePlate">
            <a:avLst>
              <a:gd fmla="val 0" name="adj"/>
            </a:avLst>
          </a:prstGeom>
          <a:gradFill>
            <a:gsLst>
              <a:gs pos="0">
                <a:srgbClr val="F08420"/>
              </a:gs>
              <a:gs pos="46000">
                <a:srgbClr val="DB4927"/>
              </a:gs>
              <a:gs pos="100000">
                <a:srgbClr val="CD252C"/>
              </a:gs>
            </a:gsLst>
            <a:path path="circle">
              <a:fillToRect b="100%" l="100%"/>
            </a:path>
            <a:tileRect r="-100%" t="-100%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t/>
            </a:r>
            <a:endParaRPr b="1" i="0" sz="4800" u="none" cap="none" strike="noStrik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45" name="Google Shape;145;p28"/>
          <p:cNvSpPr txBox="1"/>
          <p:nvPr/>
        </p:nvSpPr>
        <p:spPr>
          <a:xfrm>
            <a:off x="1675965" y="779897"/>
            <a:ext cx="6813000" cy="156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1" i="0" lang="en-US" sz="48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Who Are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0" i="0" lang="en-US" sz="48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XYZ Financial Advisers?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Google Shape;150;p29"/>
          <p:cNvPicPr preferRelativeResize="0"/>
          <p:nvPr/>
        </p:nvPicPr>
        <p:blipFill rotWithShape="1">
          <a:blip r:embed="rId3">
            <a:alphaModFix/>
          </a:blip>
          <a:srcRect b="0" l="0" r="29755" t="0"/>
          <a:stretch/>
        </p:blipFill>
        <p:spPr>
          <a:xfrm>
            <a:off x="9933079" y="0"/>
            <a:ext cx="14444571" cy="13716001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29"/>
          <p:cNvSpPr/>
          <p:nvPr/>
        </p:nvSpPr>
        <p:spPr>
          <a:xfrm>
            <a:off x="4732155" y="0"/>
            <a:ext cx="17365800" cy="13716000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7000">
                <a:srgbClr val="FFFFFF">
                  <a:alpha val="0"/>
                </a:srgbClr>
              </a:gs>
              <a:gs pos="40690">
                <a:srgbClr val="FFFFFF">
                  <a:alpha val="81176"/>
                </a:srgbClr>
              </a:gs>
              <a:gs pos="100000">
                <a:schemeClr val="lt1"/>
              </a:gs>
            </a:gsLst>
            <a:lin ang="10800025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Lato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52" name="Google Shape;152;p29"/>
          <p:cNvSpPr txBox="1"/>
          <p:nvPr/>
        </p:nvSpPr>
        <p:spPr>
          <a:xfrm>
            <a:off x="1675965" y="2974327"/>
            <a:ext cx="15446400" cy="76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857250" lvl="0" marL="8572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Char char="•"/>
            </a:pPr>
            <a:r>
              <a:rPr b="0" i="1" lang="en-US" sz="44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Clearly understand your goals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857250" lvl="0" marL="857250" marR="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Char char="•"/>
            </a:pPr>
            <a:r>
              <a:rPr b="0" i="1" lang="en-US" sz="44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Develop the right strategy to achieve those goals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857250" lvl="0" marL="857250" marR="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Char char="•"/>
            </a:pPr>
            <a:r>
              <a:rPr b="0" i="1" lang="en-US" sz="44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Minimise any taxation consequences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857250" lvl="0" marL="857250" marR="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Char char="•"/>
            </a:pPr>
            <a:r>
              <a:rPr b="0" i="1" lang="en-US" sz="44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Minimise any risks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857250" lvl="0" marL="857250" marR="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Char char="•"/>
            </a:pPr>
            <a:r>
              <a:rPr b="0" i="1" lang="en-US" sz="44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Provide education regarding investments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857250" lvl="0" marL="857250" marR="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Char char="•"/>
            </a:pPr>
            <a:r>
              <a:rPr b="0" i="1" lang="en-US" sz="44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Develop an appropriate investment strategy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857250" lvl="0" marL="857250" marR="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Char char="•"/>
            </a:pPr>
            <a:r>
              <a:rPr b="0" i="1" lang="en-US" sz="44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Monitor progress toward objectives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857250" lvl="0" marL="857250" marR="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Char char="•"/>
            </a:pPr>
            <a:r>
              <a:rPr b="0" i="1" lang="en-US" sz="44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Review the strategy regularly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3" name="Google Shape;153;p2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675965" y="11811681"/>
            <a:ext cx="2896035" cy="120903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4" name="Google Shape;154;p29"/>
          <p:cNvCxnSpPr/>
          <p:nvPr/>
        </p:nvCxnSpPr>
        <p:spPr>
          <a:xfrm>
            <a:off x="4966969" y="12917511"/>
            <a:ext cx="18017100" cy="0"/>
          </a:xfrm>
          <a:prstGeom prst="straightConnector1">
            <a:avLst/>
          </a:prstGeom>
          <a:noFill/>
          <a:ln cap="flat" cmpd="sng" w="12700">
            <a:solidFill>
              <a:srgbClr val="7F7F7F"/>
            </a:solidFill>
            <a:prstDash val="solid"/>
            <a:miter lim="8000"/>
            <a:headEnd len="sm" w="sm" type="none"/>
            <a:tailEnd len="sm" w="sm" type="none"/>
          </a:ln>
        </p:spPr>
      </p:cxnSp>
      <p:sp>
        <p:nvSpPr>
          <p:cNvPr id="155" name="Google Shape;155;p29"/>
          <p:cNvSpPr/>
          <p:nvPr/>
        </p:nvSpPr>
        <p:spPr>
          <a:xfrm flipH="1">
            <a:off x="147" y="614673"/>
            <a:ext cx="10410600" cy="1900200"/>
          </a:xfrm>
          <a:prstGeom prst="homePlate">
            <a:avLst>
              <a:gd fmla="val 0" name="adj"/>
            </a:avLst>
          </a:prstGeom>
          <a:gradFill>
            <a:gsLst>
              <a:gs pos="0">
                <a:srgbClr val="F08420"/>
              </a:gs>
              <a:gs pos="46000">
                <a:srgbClr val="DB4927"/>
              </a:gs>
              <a:gs pos="100000">
                <a:srgbClr val="CD252C"/>
              </a:gs>
            </a:gsLst>
            <a:path path="circle">
              <a:fillToRect b="100%" l="100%"/>
            </a:path>
            <a:tileRect r="-100%" t="-100%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t/>
            </a:r>
            <a:endParaRPr b="1" i="0" sz="4800" u="none" cap="none" strike="noStrik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56" name="Google Shape;156;p29"/>
          <p:cNvSpPr txBox="1"/>
          <p:nvPr/>
        </p:nvSpPr>
        <p:spPr>
          <a:xfrm>
            <a:off x="1675965" y="779897"/>
            <a:ext cx="6813000" cy="156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1" i="0" lang="en-US" sz="48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What is the role of the adviser?</a:t>
            </a:r>
            <a:endParaRPr b="0" i="0" sz="4800" u="none" cap="none" strike="noStrik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Google Shape;161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786825" y="0"/>
            <a:ext cx="20574000" cy="13716001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Google Shape;162;p30"/>
          <p:cNvSpPr/>
          <p:nvPr/>
        </p:nvSpPr>
        <p:spPr>
          <a:xfrm>
            <a:off x="3590177" y="0"/>
            <a:ext cx="13927200" cy="13716000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7000">
                <a:srgbClr val="FFFFFF">
                  <a:alpha val="0"/>
                </a:srgbClr>
              </a:gs>
              <a:gs pos="40690">
                <a:srgbClr val="FFFFFF">
                  <a:alpha val="81176"/>
                </a:srgbClr>
              </a:gs>
              <a:gs pos="100000">
                <a:schemeClr val="lt1"/>
              </a:gs>
            </a:gsLst>
            <a:lin ang="10800025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Lato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63" name="Google Shape;163;p30"/>
          <p:cNvSpPr txBox="1"/>
          <p:nvPr/>
        </p:nvSpPr>
        <p:spPr>
          <a:xfrm>
            <a:off x="1675965" y="2974327"/>
            <a:ext cx="15446400" cy="372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857250" lvl="0" marL="8572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Lato"/>
              <a:buAutoNum type="arabicPeriod"/>
            </a:pPr>
            <a:r>
              <a:rPr b="1" i="1" lang="en-US" sz="44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Business owners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857250" lvl="0" marL="857250" marR="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Lato"/>
              <a:buAutoNum type="arabicPeriod"/>
            </a:pPr>
            <a:r>
              <a:rPr b="1" i="1" lang="en-US" sz="44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Professionals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857250" lvl="0" marL="857250" marR="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Lato"/>
              <a:buAutoNum type="arabicPeriod"/>
            </a:pPr>
            <a:r>
              <a:rPr b="1" i="1" lang="en-US" sz="44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Executives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857250" lvl="0" marL="857250" marR="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Lato"/>
              <a:buAutoNum type="arabicPeriod"/>
            </a:pPr>
            <a:r>
              <a:rPr b="1" i="1" lang="en-US" sz="44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Self made people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4" name="Google Shape;164;p3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675965" y="11811681"/>
            <a:ext cx="2896035" cy="120903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65" name="Google Shape;165;p30"/>
          <p:cNvCxnSpPr/>
          <p:nvPr/>
        </p:nvCxnSpPr>
        <p:spPr>
          <a:xfrm>
            <a:off x="4966969" y="12917511"/>
            <a:ext cx="18017100" cy="0"/>
          </a:xfrm>
          <a:prstGeom prst="straightConnector1">
            <a:avLst/>
          </a:prstGeom>
          <a:noFill/>
          <a:ln cap="flat" cmpd="sng" w="12700">
            <a:solidFill>
              <a:srgbClr val="7F7F7F"/>
            </a:solidFill>
            <a:prstDash val="solid"/>
            <a:miter lim="8000"/>
            <a:headEnd len="sm" w="sm" type="none"/>
            <a:tailEnd len="sm" w="sm" type="none"/>
          </a:ln>
        </p:spPr>
      </p:cxnSp>
      <p:sp>
        <p:nvSpPr>
          <p:cNvPr id="166" name="Google Shape;166;p30"/>
          <p:cNvSpPr/>
          <p:nvPr/>
        </p:nvSpPr>
        <p:spPr>
          <a:xfrm flipH="1">
            <a:off x="147" y="614673"/>
            <a:ext cx="10410600" cy="1900200"/>
          </a:xfrm>
          <a:prstGeom prst="homePlate">
            <a:avLst>
              <a:gd fmla="val 0" name="adj"/>
            </a:avLst>
          </a:prstGeom>
          <a:gradFill>
            <a:gsLst>
              <a:gs pos="0">
                <a:srgbClr val="F08420"/>
              </a:gs>
              <a:gs pos="46000">
                <a:srgbClr val="DB4927"/>
              </a:gs>
              <a:gs pos="100000">
                <a:srgbClr val="CD252C"/>
              </a:gs>
            </a:gsLst>
            <a:path path="circle">
              <a:fillToRect b="100%" l="100%"/>
            </a:path>
            <a:tileRect r="-100%" t="-100%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t/>
            </a:r>
            <a:endParaRPr b="1" i="0" sz="4800" u="none" cap="none" strike="noStrik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67" name="Google Shape;167;p30"/>
          <p:cNvSpPr txBox="1"/>
          <p:nvPr/>
        </p:nvSpPr>
        <p:spPr>
          <a:xfrm>
            <a:off x="1675965" y="1149228"/>
            <a:ext cx="76746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1" i="0" lang="en-US" sz="48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Who we work best with?</a:t>
            </a:r>
            <a:endParaRPr b="0" i="0" sz="4800" u="none" cap="none" strike="noStrik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68" name="Google Shape;168;p30"/>
          <p:cNvSpPr txBox="1"/>
          <p:nvPr/>
        </p:nvSpPr>
        <p:spPr>
          <a:xfrm>
            <a:off x="1675965" y="8133600"/>
            <a:ext cx="11302500" cy="175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b="0" i="1" lang="en-US" sz="54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People who recognise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b="1" i="1" lang="en-US" sz="5400" u="none" cap="none" strike="noStrike">
                <a:solidFill>
                  <a:srgbClr val="CF2A2B"/>
                </a:solidFill>
                <a:latin typeface="Lato"/>
                <a:ea typeface="Lato"/>
                <a:cs typeface="Lato"/>
                <a:sym typeface="Lato"/>
              </a:rPr>
              <a:t>there might be a better way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31"/>
          <p:cNvSpPr/>
          <p:nvPr/>
        </p:nvSpPr>
        <p:spPr>
          <a:xfrm>
            <a:off x="3590177" y="0"/>
            <a:ext cx="13927200" cy="13716000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7000">
                <a:srgbClr val="FFFFFF">
                  <a:alpha val="0"/>
                </a:srgbClr>
              </a:gs>
              <a:gs pos="40690">
                <a:srgbClr val="FFFFFF">
                  <a:alpha val="81176"/>
                </a:srgbClr>
              </a:gs>
              <a:gs pos="100000">
                <a:schemeClr val="lt1"/>
              </a:gs>
            </a:gsLst>
            <a:lin ang="10800025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Lato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74" name="Google Shape;174;p31"/>
          <p:cNvSpPr txBox="1"/>
          <p:nvPr/>
        </p:nvSpPr>
        <p:spPr>
          <a:xfrm>
            <a:off x="1675965" y="2974327"/>
            <a:ext cx="15446400" cy="175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857250" lvl="0" marL="8572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Lato"/>
              <a:buAutoNum type="arabicPeriod"/>
            </a:pPr>
            <a:r>
              <a:rPr b="1" i="1" lang="en-US" sz="44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A bit like a jigsaw puzzle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857250" lvl="0" marL="857250" marR="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Lato"/>
              <a:buAutoNum type="arabicPeriod"/>
            </a:pPr>
            <a:r>
              <a:rPr b="1" i="1" lang="en-US" sz="44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A formula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5" name="Google Shape;175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75965" y="11811681"/>
            <a:ext cx="2896035" cy="120903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76" name="Google Shape;176;p31"/>
          <p:cNvCxnSpPr/>
          <p:nvPr/>
        </p:nvCxnSpPr>
        <p:spPr>
          <a:xfrm>
            <a:off x="4966969" y="12917511"/>
            <a:ext cx="18017100" cy="0"/>
          </a:xfrm>
          <a:prstGeom prst="straightConnector1">
            <a:avLst/>
          </a:prstGeom>
          <a:noFill/>
          <a:ln cap="flat" cmpd="sng" w="12700">
            <a:solidFill>
              <a:srgbClr val="7F7F7F"/>
            </a:solidFill>
            <a:prstDash val="solid"/>
            <a:miter lim="8000"/>
            <a:headEnd len="sm" w="sm" type="none"/>
            <a:tailEnd len="sm" w="sm" type="none"/>
          </a:ln>
        </p:spPr>
      </p:cxnSp>
      <p:sp>
        <p:nvSpPr>
          <p:cNvPr id="177" name="Google Shape;177;p31"/>
          <p:cNvSpPr/>
          <p:nvPr/>
        </p:nvSpPr>
        <p:spPr>
          <a:xfrm flipH="1">
            <a:off x="147" y="614673"/>
            <a:ext cx="10410600" cy="1900200"/>
          </a:xfrm>
          <a:prstGeom prst="homePlate">
            <a:avLst>
              <a:gd fmla="val 0" name="adj"/>
            </a:avLst>
          </a:prstGeom>
          <a:gradFill>
            <a:gsLst>
              <a:gs pos="0">
                <a:srgbClr val="F08420"/>
              </a:gs>
              <a:gs pos="46000">
                <a:srgbClr val="DB4927"/>
              </a:gs>
              <a:gs pos="100000">
                <a:srgbClr val="CD252C"/>
              </a:gs>
            </a:gsLst>
            <a:path path="circle">
              <a:fillToRect b="100%" l="100%"/>
            </a:path>
            <a:tileRect r="-100%" t="-100%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t/>
            </a:r>
            <a:endParaRPr b="1" i="0" sz="4800" u="none" cap="none" strike="noStrik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78" name="Google Shape;178;p31"/>
          <p:cNvSpPr txBox="1"/>
          <p:nvPr/>
        </p:nvSpPr>
        <p:spPr>
          <a:xfrm>
            <a:off x="1675965" y="1149228"/>
            <a:ext cx="76746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1" i="0" lang="en-US" sz="48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What is financial advice?</a:t>
            </a:r>
            <a:endParaRPr b="0" i="0" sz="4800" u="none" cap="none" strike="noStrik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79" name="Google Shape;179;p31"/>
          <p:cNvSpPr txBox="1"/>
          <p:nvPr/>
        </p:nvSpPr>
        <p:spPr>
          <a:xfrm>
            <a:off x="3452284" y="6040752"/>
            <a:ext cx="17286000" cy="184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b="0" i="1" lang="en-US" sz="54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Strategy  x  tax  x  investment return  x  review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b="1" i="1" lang="en-US" sz="6000" u="none" cap="none" strike="noStrike">
                <a:solidFill>
                  <a:srgbClr val="CF2A2B"/>
                </a:solidFill>
                <a:latin typeface="Lato"/>
                <a:ea typeface="Lato"/>
                <a:cs typeface="Lato"/>
                <a:sym typeface="Lato"/>
              </a:rPr>
              <a:t>=  OUTCOME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" name="Google Shape;180;p31"/>
          <p:cNvSpPr txBox="1"/>
          <p:nvPr/>
        </p:nvSpPr>
        <p:spPr>
          <a:xfrm>
            <a:off x="1675965" y="9222061"/>
            <a:ext cx="14930700" cy="175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b="0" i="1" lang="en-US" sz="54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If any of the factors are zero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b="1" i="1" lang="en-US" sz="5400" u="none" cap="none" strike="noStrike">
                <a:solidFill>
                  <a:srgbClr val="CF2A2B"/>
                </a:solidFill>
                <a:latin typeface="Lato"/>
                <a:ea typeface="Lato"/>
                <a:cs typeface="Lato"/>
                <a:sym typeface="Lato"/>
              </a:rPr>
              <a:t>what is the outcome?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" name="Google Shape;181;p31"/>
          <p:cNvSpPr/>
          <p:nvPr/>
        </p:nvSpPr>
        <p:spPr>
          <a:xfrm flipH="1">
            <a:off x="3867377" y="5527535"/>
            <a:ext cx="16455900" cy="2874000"/>
          </a:xfrm>
          <a:custGeom>
            <a:rect b="b" l="l" r="r" t="t"/>
            <a:pathLst>
              <a:path extrusionOk="0" h="120000" w="120000">
                <a:moveTo>
                  <a:pt x="118926" y="4642"/>
                </a:moveTo>
                <a:lnTo>
                  <a:pt x="118926" y="59857"/>
                </a:lnTo>
                <a:lnTo>
                  <a:pt x="118926" y="115073"/>
                </a:lnTo>
                <a:lnTo>
                  <a:pt x="1073" y="115073"/>
                </a:lnTo>
                <a:lnTo>
                  <a:pt x="1073" y="4642"/>
                </a:lnTo>
                <a:close/>
                <a:moveTo>
                  <a:pt x="119999" y="0"/>
                </a:moveTo>
                <a:lnTo>
                  <a:pt x="0" y="0"/>
                </a:lnTo>
                <a:lnTo>
                  <a:pt x="0" y="120000"/>
                </a:lnTo>
                <a:lnTo>
                  <a:pt x="119999" y="120000"/>
                </a:lnTo>
                <a:lnTo>
                  <a:pt x="119999" y="60000"/>
                </a:lnTo>
                <a:close/>
              </a:path>
            </a:pathLst>
          </a:custGeom>
          <a:gradFill>
            <a:gsLst>
              <a:gs pos="0">
                <a:srgbClr val="F08420"/>
              </a:gs>
              <a:gs pos="46000">
                <a:srgbClr val="DB4927"/>
              </a:gs>
              <a:gs pos="100000">
                <a:srgbClr val="CD252C"/>
              </a:gs>
            </a:gsLst>
            <a:path path="circle">
              <a:fillToRect b="100%" l="100%"/>
            </a:path>
            <a:tileRect r="-100%" t="-100%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t/>
            </a:r>
            <a:endParaRPr b="1" i="0" sz="4800" u="none" cap="none" strike="noStrik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6" name="Google Shape;186;p32"/>
          <p:cNvCxnSpPr/>
          <p:nvPr/>
        </p:nvCxnSpPr>
        <p:spPr>
          <a:xfrm>
            <a:off x="4966969" y="12917512"/>
            <a:ext cx="18017100" cy="0"/>
          </a:xfrm>
          <a:prstGeom prst="straightConnector1">
            <a:avLst/>
          </a:prstGeom>
          <a:noFill/>
          <a:ln cap="flat" cmpd="sng" w="12700">
            <a:solidFill>
              <a:srgbClr val="7F7F7F"/>
            </a:solidFill>
            <a:prstDash val="solid"/>
            <a:miter lim="8000"/>
            <a:headEnd len="sm" w="sm" type="none"/>
            <a:tailEnd len="sm" w="sm" type="none"/>
          </a:ln>
        </p:spPr>
      </p:cxnSp>
      <p:pic>
        <p:nvPicPr>
          <p:cNvPr id="187" name="Google Shape;187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75965" y="11811681"/>
            <a:ext cx="2896036" cy="1209039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Google Shape;188;p32"/>
          <p:cNvSpPr/>
          <p:nvPr/>
        </p:nvSpPr>
        <p:spPr>
          <a:xfrm flipH="1">
            <a:off x="4955420" y="4787612"/>
            <a:ext cx="14435100" cy="3536400"/>
          </a:xfrm>
          <a:custGeom>
            <a:rect b="b" l="l" r="r" t="t"/>
            <a:pathLst>
              <a:path extrusionOk="0" h="120000" w="120000">
                <a:moveTo>
                  <a:pt x="118926" y="4642"/>
                </a:moveTo>
                <a:lnTo>
                  <a:pt x="118926" y="59857"/>
                </a:lnTo>
                <a:lnTo>
                  <a:pt x="118926" y="115073"/>
                </a:lnTo>
                <a:lnTo>
                  <a:pt x="1073" y="115073"/>
                </a:lnTo>
                <a:lnTo>
                  <a:pt x="1073" y="4642"/>
                </a:lnTo>
                <a:close/>
                <a:moveTo>
                  <a:pt x="119999" y="0"/>
                </a:moveTo>
                <a:lnTo>
                  <a:pt x="0" y="0"/>
                </a:lnTo>
                <a:lnTo>
                  <a:pt x="0" y="120000"/>
                </a:lnTo>
                <a:lnTo>
                  <a:pt x="119999" y="120000"/>
                </a:lnTo>
                <a:lnTo>
                  <a:pt x="119999" y="60000"/>
                </a:lnTo>
                <a:close/>
              </a:path>
            </a:pathLst>
          </a:custGeom>
          <a:gradFill>
            <a:gsLst>
              <a:gs pos="0">
                <a:srgbClr val="F08420"/>
              </a:gs>
              <a:gs pos="46000">
                <a:srgbClr val="DB4927"/>
              </a:gs>
              <a:gs pos="100000">
                <a:srgbClr val="CD252C"/>
              </a:gs>
            </a:gsLst>
            <a:path path="circle">
              <a:fillToRect b="100%" l="100%"/>
            </a:path>
            <a:tileRect r="-100%" t="-100%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t/>
            </a:r>
            <a:endParaRPr b="1" i="0" sz="4800" u="none" cap="none" strike="noStrik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89" name="Google Shape;189;p32"/>
          <p:cNvSpPr txBox="1"/>
          <p:nvPr/>
        </p:nvSpPr>
        <p:spPr>
          <a:xfrm>
            <a:off x="4835759" y="5093862"/>
            <a:ext cx="14554800" cy="292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0"/>
              <a:buFont typeface="Arial"/>
              <a:buNone/>
            </a:pPr>
            <a:r>
              <a:rPr b="0" i="1" lang="en-US" sz="11500" u="none" cap="none" strike="noStrike">
                <a:solidFill>
                  <a:srgbClr val="1B1B1A"/>
                </a:solidFill>
                <a:latin typeface="Lato"/>
                <a:ea typeface="Lato"/>
                <a:cs typeface="Lato"/>
                <a:sym typeface="Lato"/>
              </a:rPr>
              <a:t>Tell Me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0"/>
              <a:buFont typeface="Arial"/>
              <a:buNone/>
            </a:pPr>
            <a:r>
              <a:rPr b="1" i="1" lang="en-US" sz="11500" u="none" cap="none" strike="noStrike">
                <a:solidFill>
                  <a:srgbClr val="CF2A2B"/>
                </a:solidFill>
                <a:latin typeface="Lato"/>
                <a:ea typeface="Lato"/>
                <a:cs typeface="Lato"/>
                <a:sym typeface="Lato"/>
              </a:rPr>
              <a:t>About You…</a:t>
            </a:r>
            <a:endParaRPr b="1" i="1" sz="11500" u="none" cap="none" strike="noStrike">
              <a:solidFill>
                <a:srgbClr val="CF2A2B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33"/>
          <p:cNvSpPr/>
          <p:nvPr/>
        </p:nvSpPr>
        <p:spPr>
          <a:xfrm>
            <a:off x="0" y="8288594"/>
            <a:ext cx="24377700" cy="5427300"/>
          </a:xfrm>
          <a:prstGeom prst="rect">
            <a:avLst/>
          </a:prstGeom>
          <a:solidFill>
            <a:srgbClr val="393A3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95" name="Google Shape;195;p33"/>
          <p:cNvSpPr txBox="1"/>
          <p:nvPr/>
        </p:nvSpPr>
        <p:spPr>
          <a:xfrm>
            <a:off x="1675965" y="1434003"/>
            <a:ext cx="17544900" cy="97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r>
              <a:rPr b="1" i="0" lang="en-US" sz="72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What you can expect from us </a:t>
            </a:r>
            <a:endParaRPr b="1" i="0" sz="34400" u="none" cap="none" strike="noStrike">
              <a:solidFill>
                <a:srgbClr val="FF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96" name="Google Shape;196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75965" y="11811681"/>
            <a:ext cx="2896036" cy="120903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97" name="Google Shape;197;p33"/>
          <p:cNvCxnSpPr/>
          <p:nvPr/>
        </p:nvCxnSpPr>
        <p:spPr>
          <a:xfrm>
            <a:off x="4966969" y="12917512"/>
            <a:ext cx="18017100" cy="0"/>
          </a:xfrm>
          <a:prstGeom prst="straightConnector1">
            <a:avLst/>
          </a:prstGeom>
          <a:noFill/>
          <a:ln cap="flat" cmpd="sng" w="12700">
            <a:solidFill>
              <a:srgbClr val="7F7F7F"/>
            </a:solidFill>
            <a:prstDash val="solid"/>
            <a:miter lim="8000"/>
            <a:headEnd len="sm" w="sm" type="none"/>
            <a:tailEnd len="sm" w="sm" type="none"/>
          </a:ln>
        </p:spPr>
      </p:cxnSp>
      <p:sp>
        <p:nvSpPr>
          <p:cNvPr id="198" name="Google Shape;198;p33"/>
          <p:cNvSpPr/>
          <p:nvPr/>
        </p:nvSpPr>
        <p:spPr>
          <a:xfrm>
            <a:off x="1783907" y="3477228"/>
            <a:ext cx="3837000" cy="3747000"/>
          </a:xfrm>
          <a:prstGeom prst="rect">
            <a:avLst/>
          </a:prstGeom>
          <a:solidFill>
            <a:srgbClr val="E35E24"/>
          </a:solidFill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Lato"/>
              <a:buNone/>
            </a:pPr>
            <a:r>
              <a:t/>
            </a:r>
            <a:endParaRPr b="0" i="0" sz="3200" u="none" cap="none" strike="noStrike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99" name="Google Shape;199;p33"/>
          <p:cNvSpPr/>
          <p:nvPr/>
        </p:nvSpPr>
        <p:spPr>
          <a:xfrm>
            <a:off x="6114823" y="3477228"/>
            <a:ext cx="3837000" cy="3747000"/>
          </a:xfrm>
          <a:prstGeom prst="rect">
            <a:avLst/>
          </a:prstGeom>
          <a:solidFill>
            <a:srgbClr val="D94428"/>
          </a:solidFill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Lato"/>
              <a:buNone/>
            </a:pPr>
            <a:r>
              <a:t/>
            </a:r>
            <a:endParaRPr b="0" i="0" sz="3200" u="none" cap="none" strike="noStrike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00" name="Google Shape;200;p33"/>
          <p:cNvSpPr/>
          <p:nvPr/>
        </p:nvSpPr>
        <p:spPr>
          <a:xfrm>
            <a:off x="10445736" y="3477228"/>
            <a:ext cx="3837000" cy="3747000"/>
          </a:xfrm>
          <a:prstGeom prst="rect">
            <a:avLst/>
          </a:prstGeom>
          <a:solidFill>
            <a:srgbClr val="D22F2B"/>
          </a:solidFill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Lato"/>
              <a:buNone/>
            </a:pPr>
            <a:r>
              <a:t/>
            </a:r>
            <a:endParaRPr b="0" i="0" sz="3200" u="none" cap="none" strike="noStrike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01" name="Google Shape;201;p33"/>
          <p:cNvSpPr/>
          <p:nvPr/>
        </p:nvSpPr>
        <p:spPr>
          <a:xfrm>
            <a:off x="14776652" y="3477228"/>
            <a:ext cx="3837000" cy="3747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Lato"/>
              <a:buNone/>
            </a:pPr>
            <a:r>
              <a:t/>
            </a:r>
            <a:endParaRPr b="0" i="0" sz="3200" u="none" cap="none" strike="noStrike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02" name="Google Shape;202;p33"/>
          <p:cNvSpPr/>
          <p:nvPr/>
        </p:nvSpPr>
        <p:spPr>
          <a:xfrm>
            <a:off x="1796220" y="4435612"/>
            <a:ext cx="3812400" cy="180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-US" sz="3600" u="none" cap="none" strike="noStrik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Access to the ‘XYZ Financial System’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" name="Google Shape;203;p33"/>
          <p:cNvSpPr/>
          <p:nvPr/>
        </p:nvSpPr>
        <p:spPr>
          <a:xfrm>
            <a:off x="6013553" y="4629171"/>
            <a:ext cx="3943500" cy="141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-US" sz="3600" u="none" cap="none" strike="noStrik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Honest and proactive advice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" name="Google Shape;204;p33"/>
          <p:cNvSpPr/>
          <p:nvPr/>
        </p:nvSpPr>
        <p:spPr>
          <a:xfrm>
            <a:off x="10585747" y="3810987"/>
            <a:ext cx="3571200" cy="333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-US" sz="3600" u="none" cap="none" strike="noStrik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Telephone calls and emails returned promptly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" name="Google Shape;205;p33"/>
          <p:cNvSpPr/>
          <p:nvPr/>
        </p:nvSpPr>
        <p:spPr>
          <a:xfrm>
            <a:off x="15035961" y="4735755"/>
            <a:ext cx="3318300" cy="122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-US" sz="3600" u="none" cap="none" strike="noStrik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Practical solutions that work for you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" name="Google Shape;206;p33"/>
          <p:cNvSpPr/>
          <p:nvPr/>
        </p:nvSpPr>
        <p:spPr>
          <a:xfrm>
            <a:off x="19107569" y="3477228"/>
            <a:ext cx="3837000" cy="3747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Lato"/>
              <a:buNone/>
            </a:pPr>
            <a:r>
              <a:t/>
            </a:r>
            <a:endParaRPr b="0" i="0" sz="3200" u="none" cap="none" strike="noStrike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07" name="Google Shape;207;p33"/>
          <p:cNvSpPr/>
          <p:nvPr/>
        </p:nvSpPr>
        <p:spPr>
          <a:xfrm>
            <a:off x="19293134" y="4674872"/>
            <a:ext cx="3465900" cy="122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-US" sz="3600" u="none" cap="none" strike="noStrik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A focus on results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08" name="Google Shape;208;p33"/>
          <p:cNvGrpSpPr/>
          <p:nvPr/>
        </p:nvGrpSpPr>
        <p:grpSpPr>
          <a:xfrm>
            <a:off x="3328743" y="9127065"/>
            <a:ext cx="17869393" cy="1963200"/>
            <a:chOff x="2990915" y="8979214"/>
            <a:chExt cx="17869393" cy="1963200"/>
          </a:xfrm>
        </p:grpSpPr>
        <p:sp>
          <p:nvSpPr>
            <p:cNvPr id="209" name="Google Shape;209;p33"/>
            <p:cNvSpPr/>
            <p:nvPr/>
          </p:nvSpPr>
          <p:spPr>
            <a:xfrm>
              <a:off x="2990915" y="8979214"/>
              <a:ext cx="5356800" cy="1963200"/>
            </a:xfrm>
            <a:prstGeom prst="homePlate">
              <a:avLst>
                <a:gd fmla="val 37980" name="adj"/>
              </a:avLst>
            </a:prstGeom>
            <a:solidFill>
              <a:srgbClr val="F38B1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210" name="Google Shape;210;p33"/>
            <p:cNvSpPr/>
            <p:nvPr/>
          </p:nvSpPr>
          <p:spPr>
            <a:xfrm>
              <a:off x="7888196" y="8979214"/>
              <a:ext cx="6366900" cy="1963200"/>
            </a:xfrm>
            <a:prstGeom prst="chevron">
              <a:avLst>
                <a:gd fmla="val 39482" name="adj"/>
              </a:avLst>
            </a:prstGeom>
            <a:solidFill>
              <a:srgbClr val="F38B1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211" name="Google Shape;211;p33"/>
            <p:cNvSpPr/>
            <p:nvPr/>
          </p:nvSpPr>
          <p:spPr>
            <a:xfrm>
              <a:off x="13795839" y="8979214"/>
              <a:ext cx="6366900" cy="1963200"/>
            </a:xfrm>
            <a:prstGeom prst="chevron">
              <a:avLst>
                <a:gd fmla="val 39482" name="adj"/>
              </a:avLst>
            </a:prstGeom>
            <a:solidFill>
              <a:srgbClr val="F38B1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212" name="Google Shape;212;p33"/>
            <p:cNvSpPr/>
            <p:nvPr/>
          </p:nvSpPr>
          <p:spPr>
            <a:xfrm>
              <a:off x="3506759" y="9465262"/>
              <a:ext cx="3636900" cy="97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11700" lIns="111700" spcFirstLastPara="1" rIns="111700" wrap="square" tIns="111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68600"/>
                </a:buClr>
                <a:buSzPts val="4800"/>
                <a:buFont typeface="Arial"/>
                <a:buNone/>
              </a:pPr>
              <a:r>
                <a:rPr b="0" i="1" lang="en-US" sz="4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Focus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" name="Google Shape;213;p33"/>
            <p:cNvSpPr/>
            <p:nvPr/>
          </p:nvSpPr>
          <p:spPr>
            <a:xfrm>
              <a:off x="8542303" y="9451705"/>
              <a:ext cx="4897800" cy="97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11700" lIns="111700" spcFirstLastPara="1" rIns="111700" wrap="square" tIns="111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68600"/>
                </a:buClr>
                <a:buSzPts val="4800"/>
                <a:buFont typeface="Arial"/>
                <a:buNone/>
              </a:pPr>
              <a:r>
                <a:rPr b="0" i="1" lang="en-US" sz="4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Results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" name="Google Shape;214;p33"/>
            <p:cNvSpPr/>
            <p:nvPr/>
          </p:nvSpPr>
          <p:spPr>
            <a:xfrm>
              <a:off x="13630908" y="9462059"/>
              <a:ext cx="7229400" cy="97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11700" lIns="111700" spcFirstLastPara="1" rIns="111700" wrap="square" tIns="111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68600"/>
                </a:buClr>
                <a:buSzPts val="4800"/>
                <a:buFont typeface="Arial"/>
                <a:buNone/>
              </a:pPr>
              <a:r>
                <a:rPr b="0" i="1" lang="en-US" sz="4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Value Added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34"/>
          <p:cNvSpPr txBox="1"/>
          <p:nvPr/>
        </p:nvSpPr>
        <p:spPr>
          <a:xfrm>
            <a:off x="1675965" y="1434003"/>
            <a:ext cx="17544900" cy="97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r>
              <a:rPr b="1" i="0" lang="en-US" sz="72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What we expect from you</a:t>
            </a:r>
            <a:endParaRPr b="1" i="0" sz="34400" u="none" cap="none" strike="noStrike">
              <a:solidFill>
                <a:srgbClr val="FF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20" name="Google Shape;220;p34"/>
          <p:cNvSpPr txBox="1"/>
          <p:nvPr/>
        </p:nvSpPr>
        <p:spPr>
          <a:xfrm>
            <a:off x="1675965" y="2974327"/>
            <a:ext cx="9532800" cy="409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857250" lvl="0" marL="8572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Lato"/>
              <a:buAutoNum type="arabicPeriod"/>
            </a:pPr>
            <a:r>
              <a:rPr b="0" i="1" lang="en-US" sz="44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Input into the process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857250" lvl="0" marL="857250" marR="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Lato"/>
              <a:buAutoNum type="arabicPeriod"/>
            </a:pPr>
            <a:r>
              <a:rPr b="0" i="1" lang="en-US" sz="44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Telephone calls and emails answered promptly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857250" lvl="0" marL="857250" marR="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Lato"/>
              <a:buAutoNum type="arabicPeriod"/>
            </a:pPr>
            <a:r>
              <a:rPr b="0" i="1" lang="en-US" sz="44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Paperwork completed and returned ASAP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" name="Google Shape;221;p34"/>
          <p:cNvSpPr txBox="1"/>
          <p:nvPr/>
        </p:nvSpPr>
        <p:spPr>
          <a:xfrm>
            <a:off x="13386184" y="2974327"/>
            <a:ext cx="9532800" cy="409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857250" lvl="0" marL="8572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Lato"/>
              <a:buAutoNum type="arabicPeriod" startAt="4"/>
            </a:pPr>
            <a:r>
              <a:rPr b="0" i="1" lang="en-US" sz="44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Questions asked if something doesn’t make sense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857250" lvl="0" marL="857250" marR="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Lato"/>
              <a:buAutoNum type="arabicPeriod" startAt="4"/>
            </a:pPr>
            <a:r>
              <a:rPr b="0" i="1" lang="en-US" sz="44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Honest feedback on our service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857250" lvl="0" marL="857250" marR="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Lato"/>
              <a:buAutoNum type="arabicPeriod" startAt="4"/>
            </a:pPr>
            <a:r>
              <a:rPr b="0" i="1" lang="en-US" sz="44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A commitment to working with us going forward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" name="Google Shape;222;p34"/>
          <p:cNvSpPr/>
          <p:nvPr/>
        </p:nvSpPr>
        <p:spPr>
          <a:xfrm>
            <a:off x="0" y="8288594"/>
            <a:ext cx="24377700" cy="5427300"/>
          </a:xfrm>
          <a:prstGeom prst="rect">
            <a:avLst/>
          </a:prstGeom>
          <a:solidFill>
            <a:srgbClr val="393A3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223" name="Google Shape;223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75965" y="11811681"/>
            <a:ext cx="2896036" cy="120903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24" name="Google Shape;224;p34"/>
          <p:cNvCxnSpPr/>
          <p:nvPr/>
        </p:nvCxnSpPr>
        <p:spPr>
          <a:xfrm>
            <a:off x="4966969" y="12917512"/>
            <a:ext cx="18017100" cy="0"/>
          </a:xfrm>
          <a:prstGeom prst="straightConnector1">
            <a:avLst/>
          </a:prstGeom>
          <a:noFill/>
          <a:ln cap="flat" cmpd="sng" w="12700">
            <a:solidFill>
              <a:srgbClr val="7F7F7F"/>
            </a:solidFill>
            <a:prstDash val="solid"/>
            <a:miter lim="8000"/>
            <a:headEnd len="sm" w="sm" type="none"/>
            <a:tailEnd len="sm" w="sm" type="none"/>
          </a:ln>
        </p:spPr>
      </p:cxnSp>
      <p:grpSp>
        <p:nvGrpSpPr>
          <p:cNvPr id="225" name="Google Shape;225;p34"/>
          <p:cNvGrpSpPr/>
          <p:nvPr/>
        </p:nvGrpSpPr>
        <p:grpSpPr>
          <a:xfrm>
            <a:off x="3328743" y="9127065"/>
            <a:ext cx="17869393" cy="1963200"/>
            <a:chOff x="2990915" y="8979214"/>
            <a:chExt cx="17869393" cy="1963200"/>
          </a:xfrm>
        </p:grpSpPr>
        <p:sp>
          <p:nvSpPr>
            <p:cNvPr id="226" name="Google Shape;226;p34"/>
            <p:cNvSpPr/>
            <p:nvPr/>
          </p:nvSpPr>
          <p:spPr>
            <a:xfrm>
              <a:off x="2990915" y="8979214"/>
              <a:ext cx="5356800" cy="1963200"/>
            </a:xfrm>
            <a:prstGeom prst="homePlate">
              <a:avLst>
                <a:gd fmla="val 37980" name="adj"/>
              </a:avLst>
            </a:prstGeom>
            <a:solidFill>
              <a:srgbClr val="F38B1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227" name="Google Shape;227;p34"/>
            <p:cNvSpPr/>
            <p:nvPr/>
          </p:nvSpPr>
          <p:spPr>
            <a:xfrm>
              <a:off x="7888196" y="8979214"/>
              <a:ext cx="6366900" cy="1963200"/>
            </a:xfrm>
            <a:prstGeom prst="chevron">
              <a:avLst>
                <a:gd fmla="val 39482" name="adj"/>
              </a:avLst>
            </a:prstGeom>
            <a:solidFill>
              <a:srgbClr val="F38B1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228" name="Google Shape;228;p34"/>
            <p:cNvSpPr/>
            <p:nvPr/>
          </p:nvSpPr>
          <p:spPr>
            <a:xfrm>
              <a:off x="13795839" y="8979214"/>
              <a:ext cx="6366900" cy="1963200"/>
            </a:xfrm>
            <a:prstGeom prst="chevron">
              <a:avLst>
                <a:gd fmla="val 39482" name="adj"/>
              </a:avLst>
            </a:prstGeom>
            <a:solidFill>
              <a:srgbClr val="F38B1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229" name="Google Shape;229;p34"/>
            <p:cNvSpPr/>
            <p:nvPr/>
          </p:nvSpPr>
          <p:spPr>
            <a:xfrm>
              <a:off x="3506759" y="9465262"/>
              <a:ext cx="3636900" cy="97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11700" lIns="111700" spcFirstLastPara="1" rIns="111700" wrap="square" tIns="111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800"/>
                <a:buFont typeface="Arial"/>
                <a:buNone/>
              </a:pPr>
              <a:r>
                <a:rPr b="0" i="1" lang="en-US" sz="4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Input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" name="Google Shape;230;p34"/>
            <p:cNvSpPr/>
            <p:nvPr/>
          </p:nvSpPr>
          <p:spPr>
            <a:xfrm>
              <a:off x="8542303" y="9451705"/>
              <a:ext cx="4897800" cy="97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11700" lIns="111700" spcFirstLastPara="1" rIns="111700" wrap="square" tIns="111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800"/>
                <a:buFont typeface="Arial"/>
                <a:buNone/>
              </a:pPr>
              <a:r>
                <a:rPr b="0" i="1" lang="en-US" sz="4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Action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" name="Google Shape;231;p34"/>
            <p:cNvSpPr/>
            <p:nvPr/>
          </p:nvSpPr>
          <p:spPr>
            <a:xfrm>
              <a:off x="13630908" y="9462059"/>
              <a:ext cx="7229400" cy="97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11700" lIns="111700" spcFirstLastPara="1" rIns="111700" wrap="square" tIns="111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800"/>
                <a:buFont typeface="Arial"/>
                <a:buNone/>
              </a:pPr>
              <a:r>
                <a:rPr b="0" i="1" lang="en-US" sz="4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Growth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Default Theme">
  <a:themeElements>
    <a:clrScheme name="Custom 50">
      <a:dk1>
        <a:srgbClr val="737572"/>
      </a:dk1>
      <a:lt1>
        <a:srgbClr val="FFFFFF"/>
      </a:lt1>
      <a:dk2>
        <a:srgbClr val="1B1B1A"/>
      </a:dk2>
      <a:lt2>
        <a:srgbClr val="FFFFFF"/>
      </a:lt2>
      <a:accent1>
        <a:srgbClr val="971A1E"/>
      </a:accent1>
      <a:accent2>
        <a:srgbClr val="FFC20F"/>
      </a:accent2>
      <a:accent3>
        <a:srgbClr val="971A1E"/>
      </a:accent3>
      <a:accent4>
        <a:srgbClr val="FFFF00"/>
      </a:accent4>
      <a:accent5>
        <a:srgbClr val="363735"/>
      </a:accent5>
      <a:accent6>
        <a:srgbClr val="6D6F6B"/>
      </a:accent6>
      <a:hlink>
        <a:srgbClr val="971A1E"/>
      </a:hlink>
      <a:folHlink>
        <a:srgbClr val="971A1E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Default Theme">
  <a:themeElements>
    <a:clrScheme name="Custom 50">
      <a:dk1>
        <a:srgbClr val="737572"/>
      </a:dk1>
      <a:lt1>
        <a:srgbClr val="FFFFFF"/>
      </a:lt1>
      <a:dk2>
        <a:srgbClr val="1B1B1A"/>
      </a:dk2>
      <a:lt2>
        <a:srgbClr val="FFFFFF"/>
      </a:lt2>
      <a:accent1>
        <a:srgbClr val="971A1E"/>
      </a:accent1>
      <a:accent2>
        <a:srgbClr val="FFC20F"/>
      </a:accent2>
      <a:accent3>
        <a:srgbClr val="971A1E"/>
      </a:accent3>
      <a:accent4>
        <a:srgbClr val="FFFF00"/>
      </a:accent4>
      <a:accent5>
        <a:srgbClr val="363735"/>
      </a:accent5>
      <a:accent6>
        <a:srgbClr val="6D6F6B"/>
      </a:accent6>
      <a:hlink>
        <a:srgbClr val="971A1E"/>
      </a:hlink>
      <a:folHlink>
        <a:srgbClr val="971A1E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